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  <p:sldMasterId id="2147483665" r:id="rId3"/>
  </p:sldMasterIdLst>
  <p:notesMasterIdLst>
    <p:notesMasterId r:id="rId16"/>
  </p:notesMasterIdLst>
  <p:handoutMasterIdLst>
    <p:handoutMasterId r:id="rId17"/>
  </p:handoutMasterIdLst>
  <p:sldIdLst>
    <p:sldId id="259" r:id="rId4"/>
    <p:sldId id="264" r:id="rId5"/>
    <p:sldId id="273" r:id="rId6"/>
    <p:sldId id="269" r:id="rId7"/>
    <p:sldId id="275" r:id="rId8"/>
    <p:sldId id="276" r:id="rId9"/>
    <p:sldId id="274" r:id="rId10"/>
    <p:sldId id="272" r:id="rId11"/>
    <p:sldId id="270" r:id="rId12"/>
    <p:sldId id="271" r:id="rId13"/>
    <p:sldId id="263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3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AC830-07A0-EE48-A53B-A9256EC4A3D2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2FB3F-43AB-6246-B8CF-5A537ADE9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21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ECB8F-5920-9F46-AA99-E58ED7EEFF9B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FE91-64A4-C240-A83E-30D2D6629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534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FE91-64A4-C240-A83E-30D2D66299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8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FE91-64A4-C240-A83E-30D2D66299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3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454401"/>
            <a:ext cx="6216967" cy="138175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 b="0" i="0" cap="none">
                <a:solidFill>
                  <a:srgbClr val="4F81BD"/>
                </a:solidFill>
                <a:latin typeface="Calibri Light"/>
                <a:cs typeface="Calibri Light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4836161"/>
            <a:ext cx="6216967" cy="85343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8313" y="2976880"/>
            <a:ext cx="4195762" cy="477520"/>
          </a:xfrm>
          <a:prstGeom prst="rect">
            <a:avLst/>
          </a:prstGeom>
        </p:spPr>
        <p:txBody>
          <a:bodyPr vert="horz"/>
          <a:lstStyle>
            <a:lvl1pPr>
              <a:defRPr sz="1800"/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8312" y="415925"/>
            <a:ext cx="1319847" cy="792163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93832" y="6372134"/>
            <a:ext cx="456831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34721BB1-432A-5344-92A7-E5681479A7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0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77357"/>
            <a:ext cx="4038600" cy="41547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77357"/>
            <a:ext cx="4038600" cy="41547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303992" y="6372134"/>
            <a:ext cx="456831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34721BB1-432A-5344-92A7-E5681479A7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0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32500"/>
            <a:ext cx="8229600" cy="702582"/>
          </a:xfrm>
        </p:spPr>
        <p:txBody>
          <a:bodyPr/>
          <a:lstStyle>
            <a:lvl1pPr>
              <a:defRPr sz="1800" baseline="0"/>
            </a:lvl1pPr>
          </a:lstStyle>
          <a:p>
            <a:r>
              <a:rPr lang="en-US" dirty="0"/>
              <a:t>Click to edit Figure/Table caption.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93832" y="6372134"/>
            <a:ext cx="456831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34721BB1-432A-5344-92A7-E5681479A7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4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371600" y="5140323"/>
            <a:ext cx="6400800" cy="25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err="1">
                <a:solidFill>
                  <a:schemeClr val="tx2"/>
                </a:solidFill>
              </a:rPr>
              <a:t>SmartNet-Project.eu</a:t>
            </a:r>
            <a:endParaRPr lang="en-US" u="sng" dirty="0">
              <a:solidFill>
                <a:schemeClr val="tx2"/>
              </a:solidFill>
            </a:endParaRPr>
          </a:p>
        </p:txBody>
      </p:sp>
      <p:pic>
        <p:nvPicPr>
          <p:cNvPr id="6" name="Picture 5" descr="SmartNet partner log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24" y="1228164"/>
            <a:ext cx="6870023" cy="4862866"/>
          </a:xfrm>
          <a:prstGeom prst="rect">
            <a:avLst/>
          </a:prstGeom>
        </p:spPr>
      </p:pic>
      <p:sp>
        <p:nvSpPr>
          <p:cNvPr id="40" name="TextBox 39"/>
          <p:cNvSpPr txBox="1"/>
          <p:nvPr userDrawn="1"/>
        </p:nvSpPr>
        <p:spPr>
          <a:xfrm>
            <a:off x="1808480" y="5598160"/>
            <a:ext cx="55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4F81BD"/>
                </a:solidFill>
              </a:rPr>
              <a:t>This presentation reflects only the author’s view and the Innovation and Networks Executive Agency (INEA) is not responsible for any use that may be made of the information it contains.</a:t>
            </a:r>
          </a:p>
          <a:p>
            <a:pPr algn="ctr"/>
            <a:endParaRPr lang="en-US" sz="1200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5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950720" y="1981200"/>
            <a:ext cx="530352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Thank</a:t>
            </a:r>
            <a:r>
              <a:rPr lang="en-US" sz="2800" baseline="0" dirty="0"/>
              <a:t> You</a:t>
            </a:r>
            <a:endParaRPr lang="en-US" sz="2800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1859280" y="2865120"/>
            <a:ext cx="5394960" cy="3017520"/>
          </a:xfrm>
          <a:prstGeom prst="roundRect">
            <a:avLst>
              <a:gd name="adj" fmla="val 5814"/>
            </a:avLst>
          </a:prstGeom>
          <a:solidFill>
            <a:schemeClr val="lt1"/>
          </a:solidFill>
          <a:effectLst>
            <a:outerShdw blurRad="69850" dist="38100" dir="2700000" algn="tl" rotWithShape="0">
              <a:schemeClr val="accent3">
                <a:lumMod val="50000"/>
                <a:alpha val="14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184400" y="3200400"/>
            <a:ext cx="4784725" cy="235743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55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Title bg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556" y="129037"/>
            <a:ext cx="10350499" cy="71266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3"/>
            <a:ext cx="6010729" cy="1692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pic>
        <p:nvPicPr>
          <p:cNvPr id="7" name="Picture 6" descr="SmartNet-logo-horizonta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29" y="136971"/>
            <a:ext cx="5050712" cy="1304486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1483360" y="5799547"/>
            <a:ext cx="7244080" cy="7434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project has received funding from the European Union’s Horizon 2020</a:t>
            </a:r>
          </a:p>
          <a:p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research and innovation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programme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under grant agreement No 691405</a:t>
            </a:r>
          </a:p>
        </p:txBody>
      </p:sp>
      <p:pic>
        <p:nvPicPr>
          <p:cNvPr id="12" name="Picture 11" descr="flag_yellow_eps.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60778"/>
            <a:ext cx="944880" cy="641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82161" y="1310640"/>
            <a:ext cx="4013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1F497D"/>
                </a:solidFill>
              </a:rPr>
              <a:t>Smart TSO-DSO interaction schemes, market architectures and ICT Solutions for the integration of ancillary services from demand side management and distributed generation</a:t>
            </a:r>
          </a:p>
          <a:p>
            <a:pPr algn="ctr"/>
            <a:r>
              <a:rPr lang="en-US" sz="1000" dirty="0">
                <a:solidFill>
                  <a:srgbClr val="1F497D"/>
                </a:solidFill>
              </a:rPr>
              <a:t/>
            </a:r>
            <a:br>
              <a:rPr lang="en-US" sz="1000" dirty="0">
                <a:solidFill>
                  <a:srgbClr val="1F497D"/>
                </a:solidFill>
              </a:rPr>
            </a:br>
            <a:endParaRPr lang="en-US" sz="1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1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/>
  <p:txStyles>
    <p:titleStyle>
      <a:lvl1pPr algn="l" defTabSz="457200" rtl="0" eaLnBrk="1" latinLnBrk="0" hangingPunct="1">
        <a:lnSpc>
          <a:spcPct val="120000"/>
        </a:lnSpc>
        <a:spcBef>
          <a:spcPct val="0"/>
        </a:spcBef>
        <a:buNone/>
        <a:defRPr sz="3200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 baseline="0">
          <a:solidFill>
            <a:srgbClr val="1F497D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386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3642"/>
            <a:ext cx="8229600" cy="4163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SmartNet-logo-horizontal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49" y="158209"/>
            <a:ext cx="2337762" cy="60379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54792" y="6390832"/>
            <a:ext cx="340804" cy="3408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303992" y="6372134"/>
            <a:ext cx="456831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34721BB1-432A-5344-92A7-E5681479A7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9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accent2"/>
          </a:solidFill>
          <a:latin typeface="Calibri Ligh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lnSpc>
          <a:spcPct val="130000"/>
        </a:lnSpc>
        <a:spcBef>
          <a:spcPct val="20000"/>
        </a:spcBef>
        <a:buFont typeface="Wingdings" charset="2"/>
        <a:buChar char="§"/>
        <a:defRPr sz="2000" kern="1200">
          <a:solidFill>
            <a:schemeClr val="tx2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lnSpc>
          <a:spcPct val="130000"/>
        </a:lnSpc>
        <a:spcBef>
          <a:spcPct val="20000"/>
        </a:spcBef>
        <a:buFont typeface="Courier New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30000"/>
        </a:lnSpc>
        <a:spcBef>
          <a:spcPct val="20000"/>
        </a:spcBef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30000"/>
        </a:lnSpc>
        <a:spcBef>
          <a:spcPct val="20000"/>
        </a:spcBef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30000"/>
        </a:lnSpc>
        <a:spcBef>
          <a:spcPct val="20000"/>
        </a:spcBef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martNet-logo-horizonta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189" y="494574"/>
            <a:ext cx="5050712" cy="130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2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Regulatory, planning and operation implications of TSO-DSO coordination for ancillary services from distribution grids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 Ivana Kockar</a:t>
            </a:r>
          </a:p>
          <a:p>
            <a:r>
              <a:rPr lang="en-US" i="1" dirty="0" smtClean="0"/>
              <a:t>University of Strathclyde</a:t>
            </a:r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8312" y="2976879"/>
            <a:ext cx="4607889" cy="477521"/>
          </a:xfrm>
        </p:spPr>
        <p:txBody>
          <a:bodyPr/>
          <a:lstStyle/>
          <a:p>
            <a:r>
              <a:rPr lang="en-US" dirty="0" err="1" smtClean="0"/>
              <a:t>PowerTech</a:t>
            </a:r>
            <a:r>
              <a:rPr lang="en-US" dirty="0" smtClean="0"/>
              <a:t> 2017, Manchester| 19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1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of recommendations for regulatory arrangements to enable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DSO/TSO integration 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Which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new operational arrangements should be introduced to ensure secure DSO/TSO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integration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improve or change market designs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enable provision of services that can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help DSO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 TSO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integration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Other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policy recommendation to enable and entice all market participants as well as demand side response to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enable DSO/TSO integration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replicate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SmartNet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concept on a large scale and which policies are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needed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21BB1-432A-5344-92A7-E5681479A72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57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358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072640" y="3231198"/>
            <a:ext cx="4998720" cy="220440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Dr Ivana Kockar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endParaRPr lang="en-US" sz="18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Contact Information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/>
              <a:t>Affiliation:		</a:t>
            </a:r>
            <a:r>
              <a:rPr lang="en-US" sz="1600" dirty="0" smtClean="0"/>
              <a:t>University of Strathclyde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Phone:		</a:t>
            </a:r>
            <a:r>
              <a:rPr lang="en-US" sz="1600" dirty="0" smtClean="0"/>
              <a:t>+44 (0)141 541 3110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Email:		</a:t>
            </a:r>
            <a:r>
              <a:rPr lang="en-US" sz="1600" dirty="0" smtClean="0"/>
              <a:t>ivana.Kockar@strath.ac.uk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2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Where does this policy work fit within the </a:t>
            </a:r>
            <a:r>
              <a:rPr lang="en-US" dirty="0" err="1" smtClean="0"/>
              <a:t>SmartNet</a:t>
            </a:r>
            <a:r>
              <a:rPr lang="en-US" dirty="0" smtClean="0"/>
              <a:t> project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will influence the work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Timeline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General overview and background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Some particular details that we plan to address: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Lessons learned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 does it fit with the existing EU regulation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Policy recommendations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21BB1-432A-5344-92A7-E5681479A72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21BB1-432A-5344-92A7-E5681479A72E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566928" y="256601"/>
            <a:ext cx="7947376" cy="4217294"/>
            <a:chOff x="566928" y="613863"/>
            <a:chExt cx="7947376" cy="4217294"/>
          </a:xfrm>
        </p:grpSpPr>
        <p:sp>
          <p:nvSpPr>
            <p:cNvPr id="6" name="Rounded Rectangle 5"/>
            <p:cNvSpPr/>
            <p:nvPr/>
          </p:nvSpPr>
          <p:spPr>
            <a:xfrm>
              <a:off x="566928" y="950976"/>
              <a:ext cx="1254470" cy="65836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WP1</a:t>
              </a:r>
              <a:endParaRPr lang="en-GB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66928" y="2785872"/>
              <a:ext cx="1254470" cy="65836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WP3</a:t>
              </a:r>
              <a:endParaRPr lang="en-GB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66928" y="1868424"/>
              <a:ext cx="1254470" cy="65836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WP2</a:t>
              </a:r>
              <a:endParaRPr lang="en-GB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944367" y="768096"/>
              <a:ext cx="1254469" cy="281635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WP4</a:t>
              </a:r>
              <a:endParaRPr lang="en-GB" b="1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212473" y="1623060"/>
              <a:ext cx="1202217" cy="23256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WP5</a:t>
              </a:r>
              <a:endParaRPr lang="en-GB" b="1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307296" y="2609088"/>
              <a:ext cx="1207008" cy="1447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WP6</a:t>
              </a:r>
              <a:endParaRPr lang="en-GB" b="1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821398" y="1197864"/>
              <a:ext cx="1122969" cy="16459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4172711" y="2365248"/>
              <a:ext cx="1039762" cy="15681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6414690" y="3168396"/>
              <a:ext cx="892605" cy="16459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ight Arrow 16"/>
            <p:cNvSpPr/>
            <p:nvPr/>
          </p:nvSpPr>
          <p:spPr>
            <a:xfrm rot="5400000">
              <a:off x="7639109" y="4254594"/>
              <a:ext cx="543381" cy="16459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1808334" y="2122932"/>
              <a:ext cx="1122969" cy="16459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1821397" y="3032760"/>
              <a:ext cx="1122969" cy="16459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12066" y="1591925"/>
              <a:ext cx="13285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market mod</a:t>
              </a:r>
              <a:br>
                <a:rPr lang="en-US" dirty="0" smtClean="0"/>
              </a:br>
              <a:r>
                <a:rPr lang="en-US" dirty="0" err="1" smtClean="0"/>
                <a:t>specif</a:t>
              </a:r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21398" y="613863"/>
              <a:ext cx="11664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T/D model</a:t>
              </a:r>
            </a:p>
            <a:p>
              <a:pPr algn="ctr"/>
              <a:r>
                <a:rPr lang="en-US" dirty="0" err="1" smtClean="0"/>
                <a:t>specif</a:t>
              </a:r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61770" y="2522065"/>
              <a:ext cx="7328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ICT</a:t>
              </a:r>
            </a:p>
            <a:p>
              <a:pPr algn="ctr"/>
              <a:r>
                <a:rPr lang="en-US" dirty="0" err="1" smtClean="0"/>
                <a:t>specif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22349" y="1532489"/>
              <a:ext cx="97924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National</a:t>
              </a:r>
              <a:br>
                <a:rPr lang="en-US" dirty="0" smtClean="0"/>
              </a:br>
              <a:r>
                <a:rPr lang="en-US" dirty="0" smtClean="0"/>
                <a:t>cases in </a:t>
              </a:r>
              <a:br>
                <a:rPr lang="en-US" dirty="0" smtClean="0"/>
              </a:br>
              <a:r>
                <a:rPr lang="en-US" dirty="0" smtClean="0"/>
                <a:t>labs</a:t>
              </a:r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46771" y="2565577"/>
              <a:ext cx="6284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Pilot</a:t>
              </a:r>
              <a:br>
                <a:rPr lang="en-US" dirty="0" smtClean="0"/>
              </a:br>
              <a:r>
                <a:rPr lang="en-US" dirty="0" smtClean="0"/>
                <a:t>tests</a:t>
              </a:r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77979" y="4184826"/>
              <a:ext cx="11953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Regulatory</a:t>
              </a:r>
              <a:br>
                <a:rPr lang="en-US" dirty="0" smtClean="0"/>
              </a:br>
              <a:r>
                <a:rPr lang="en-US" dirty="0" smtClean="0"/>
                <a:t>guidelines</a:t>
              </a:r>
              <a:endParaRPr lang="en-GB" dirty="0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t="6766"/>
          <a:stretch/>
        </p:blipFill>
        <p:spPr>
          <a:xfrm>
            <a:off x="935728" y="4824337"/>
            <a:ext cx="6617216" cy="178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8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000"/>
            <a:ext cx="8293463" cy="1138621"/>
          </a:xfrm>
        </p:spPr>
        <p:txBody>
          <a:bodyPr/>
          <a:lstStyle/>
          <a:p>
            <a:r>
              <a:rPr lang="en-US" sz="2800" dirty="0" smtClean="0"/>
              <a:t>EU Energy Policy: </a:t>
            </a:r>
            <a:br>
              <a:rPr lang="en-US" sz="2800" dirty="0" smtClean="0"/>
            </a:br>
            <a:r>
              <a:rPr lang="en-US" sz="2800" dirty="0" smtClean="0"/>
              <a:t>Some initial points for the </a:t>
            </a:r>
            <a:r>
              <a:rPr lang="en-US" sz="2800" dirty="0" err="1" smtClean="0"/>
              <a:t>SmartGrids</a:t>
            </a:r>
            <a:r>
              <a:rPr lang="en-US" sz="2800" dirty="0" smtClean="0"/>
              <a:t> development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Energy – one of the top priorities in the EU for a long time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Some of the directives initiating and shaping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SmartGrids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enewable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Energy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Directive in 2001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sets national indicative targets for renewable energy production from individual member states 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Internal Market in Electricity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Directive in 2003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Emission Trading Scheme – considered as one of the pillars of Clean Energy launched in 2005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Second Renewable directive in 2009</a:t>
            </a:r>
          </a:p>
          <a:p>
            <a:pPr lvl="2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More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complete market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opening and  unbundling of 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TSO and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DSO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21BB1-432A-5344-92A7-E5681479A72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000"/>
            <a:ext cx="8293463" cy="1138621"/>
          </a:xfrm>
        </p:spPr>
        <p:txBody>
          <a:bodyPr/>
          <a:lstStyle/>
          <a:p>
            <a:r>
              <a:rPr lang="en-US" sz="2800" dirty="0" smtClean="0"/>
              <a:t>EU Energy Policy: some of the latest developments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November 2016 – “Clean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Energy For All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Europeans” aka “Winter package”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aimed at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further completing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internal market for electricity and implementing 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Energy Union (February 2015)</a:t>
            </a: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Includes different documents and proposals:</a:t>
            </a:r>
          </a:p>
          <a:p>
            <a:pPr lvl="2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rules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 a new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power market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design (including resource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adequacy, and DSO and TSO service provision)</a:t>
            </a:r>
          </a:p>
          <a:p>
            <a:pPr lvl="2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rules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 the promotion and integration of renewables 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rules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energy efficiency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performance</a:t>
            </a:r>
          </a:p>
          <a:p>
            <a:pPr lvl="2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rules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institutional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framework 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21BB1-432A-5344-92A7-E5681479A72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000"/>
            <a:ext cx="8293463" cy="1138621"/>
          </a:xfrm>
        </p:spPr>
        <p:txBody>
          <a:bodyPr/>
          <a:lstStyle/>
          <a:p>
            <a:r>
              <a:rPr lang="en-US" sz="2800" dirty="0" smtClean="0"/>
              <a:t>National Energy Policy: </a:t>
            </a:r>
            <a:br>
              <a:rPr lang="en-US" sz="2800" dirty="0" smtClean="0"/>
            </a:br>
            <a:r>
              <a:rPr lang="en-US" sz="2800" dirty="0" smtClean="0"/>
              <a:t>Some of the latest developments in the UK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Learning from LCNF/NIC/NIA projects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Energy network Association lead work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Transmission-Distribution Interface  workgroup</a:t>
            </a:r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TSO-DSO Project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 now ENA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Open Networks Project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how networks will collaboratively meet future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challenges</a:t>
            </a:r>
          </a:p>
          <a:p>
            <a:pPr lvl="2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NG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Grid: System Needs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Product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Strategy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Ongoing Research: Looking into provision of services from various technologies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21BB1-432A-5344-92A7-E5681479A72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TSO-DSO Cross Cutting Issu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18" t="-747" r="-326" b="58080"/>
          <a:stretch/>
        </p:blipFill>
        <p:spPr bwMode="auto">
          <a:xfrm>
            <a:off x="2163659" y="3979201"/>
            <a:ext cx="4063410" cy="7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3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000"/>
            <a:ext cx="8293463" cy="1138621"/>
          </a:xfrm>
        </p:spPr>
        <p:txBody>
          <a:bodyPr/>
          <a:lstStyle/>
          <a:p>
            <a:r>
              <a:rPr lang="en-US" sz="2800" dirty="0"/>
              <a:t>Lessons learned from evaluation of new operational tools and market models proposed and </a:t>
            </a:r>
            <a:r>
              <a:rPr lang="en-US" sz="2800" dirty="0" smtClean="0"/>
              <a:t>tested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Evaluation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of system operation, arrangements for management and provision of ancillary/balancing services at distribution level to  enable  better  DER  integration  and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utilisation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demand 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participation  and  coordination  with  DG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availability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coordination of energy storage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utilisation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(both heat and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electrical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Learnings form market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architectures to enable TSO-DSO integration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and  enable participation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of RES and DSM connected at distribution level in provision of ancillary services at transmission/wholesale level.</a:t>
            </a:r>
          </a:p>
          <a:p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Foundations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for further analysis and comparison with EU strategy on future networks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and development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of market architectures and policy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arrangements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21BB1-432A-5344-92A7-E5681479A72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000"/>
            <a:ext cx="8293463" cy="1138621"/>
          </a:xfrm>
        </p:spPr>
        <p:txBody>
          <a:bodyPr/>
          <a:lstStyle/>
          <a:p>
            <a:r>
              <a:rPr lang="en-US" sz="2800" dirty="0"/>
              <a:t>Lessons learned from evaluation of new operational tools and market models proposed and </a:t>
            </a:r>
            <a:r>
              <a:rPr lang="en-US" sz="2800" dirty="0" smtClean="0"/>
              <a:t>tested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Review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new market models and strategies proposed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 work on TSO-DSO coordination schemes and market architectures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Review interactions between ICT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and new market and operational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models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Review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outcomes of lesson learned from implementation of new models and tools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carried out in national cases studies/pilot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21BB1-432A-5344-92A7-E5681479A72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02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Evaluation of project outcomes in relation to current EU strategy towards further power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Evaluate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approaches proposed by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SmarNet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project against the present EC strategies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related to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future development of the power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Review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SmartNet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approaches to TSO-DSO integration proposed by EU strategic initiatives and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policies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Evaluate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how solutions and tools tested in WP4 and WP5 improve system operation and interaction between TSO and DSO 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Evaluate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implication of new architectures for electricity market operations and ways to address possible issues or barriers to TSO-DSO integration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21BB1-432A-5344-92A7-E5681479A72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82091"/>
      </p:ext>
    </p:extLst>
  </p:cSld>
  <p:clrMapOvr>
    <a:masterClrMapping/>
  </p:clrMapOvr>
</p:sld>
</file>

<file path=ppt/theme/theme1.xml><?xml version="1.0" encoding="utf-8"?>
<a:theme xmlns:a="http://schemas.openxmlformats.org/drawingml/2006/main" name="SmartNe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in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End Slide">
  <a:themeElements>
    <a:clrScheme name="Custom 2">
      <a:dk1>
        <a:sysClr val="windowText" lastClr="000000"/>
      </a:dk1>
      <a:lt1>
        <a:sysClr val="window" lastClr="FFFFFF"/>
      </a:lt1>
      <a:dk2>
        <a:srgbClr val="3D72C4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SmartNet-template.potx</Template>
  <TotalTime>865</TotalTime>
  <Words>648</Words>
  <Application>Microsoft Office PowerPoint</Application>
  <PresentationFormat>On-screen Show (4:3)</PresentationFormat>
  <Paragraphs>98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SmartNet-template</vt:lpstr>
      <vt:lpstr>Main Content</vt:lpstr>
      <vt:lpstr>End Slide</vt:lpstr>
      <vt:lpstr>Regulatory, planning and operation implications of TSO-DSO coordination for ancillary services from distribution grids</vt:lpstr>
      <vt:lpstr>Agenda</vt:lpstr>
      <vt:lpstr>PowerPoint Presentation</vt:lpstr>
      <vt:lpstr>EU Energy Policy:  Some initial points for the SmartGrids development</vt:lpstr>
      <vt:lpstr>EU Energy Policy: some of the latest developments</vt:lpstr>
      <vt:lpstr>National Energy Policy:  Some of the latest developments in the UK</vt:lpstr>
      <vt:lpstr>Lessons learned from evaluation of new operational tools and market models proposed and tested</vt:lpstr>
      <vt:lpstr>Lessons learned from evaluation of new operational tools and market models proposed and tested</vt:lpstr>
      <vt:lpstr>Evaluation of project outcomes in relation to current EU strategy towards further power networks</vt:lpstr>
      <vt:lpstr>Policy Recommendations</vt:lpstr>
      <vt:lpstr>PowerPoint Presentation</vt:lpstr>
      <vt:lpstr>PowerPoint Presentation</vt:lpstr>
    </vt:vector>
  </TitlesOfParts>
  <Company>Florence School of Regulation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Janto McMullin</dc:creator>
  <cp:lastModifiedBy>wireless admin</cp:lastModifiedBy>
  <cp:revision>48</cp:revision>
  <cp:lastPrinted>2016-04-07T08:06:41Z</cp:lastPrinted>
  <dcterms:created xsi:type="dcterms:W3CDTF">2016-02-09T10:30:10Z</dcterms:created>
  <dcterms:modified xsi:type="dcterms:W3CDTF">2017-06-19T15:36:12Z</dcterms:modified>
</cp:coreProperties>
</file>