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48" r:id="rId2"/>
    <p:sldMasterId id="2147483665" r:id="rId3"/>
  </p:sldMasterIdLst>
  <p:notesMasterIdLst>
    <p:notesMasterId r:id="rId13"/>
  </p:notesMasterIdLst>
  <p:handoutMasterIdLst>
    <p:handoutMasterId r:id="rId14"/>
  </p:handoutMasterIdLst>
  <p:sldIdLst>
    <p:sldId id="259" r:id="rId4"/>
    <p:sldId id="264" r:id="rId5"/>
    <p:sldId id="348" r:id="rId6"/>
    <p:sldId id="371" r:id="rId7"/>
    <p:sldId id="315" r:id="rId8"/>
    <p:sldId id="347" r:id="rId9"/>
    <p:sldId id="370" r:id="rId10"/>
    <p:sldId id="263" r:id="rId11"/>
    <p:sldId id="265" r:id="rId12"/>
  </p:sldIdLst>
  <p:sldSz cx="9144000" cy="6858000" type="screen4x3"/>
  <p:notesSz cx="7099300"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8656" autoAdjust="0"/>
    <p:restoredTop sz="94629" autoAdjust="0"/>
  </p:normalViewPr>
  <p:slideViewPr>
    <p:cSldViewPr snapToGrid="0" snapToObjects="1">
      <p:cViewPr varScale="1">
        <p:scale>
          <a:sx n="74" d="100"/>
          <a:sy n="74" d="100"/>
        </p:scale>
        <p:origin x="171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a:p>
        </p:txBody>
      </p:sp>
      <p:sp>
        <p:nvSpPr>
          <p:cNvPr id="3" name="Date Placeholder 2"/>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fld id="{E28AC830-07A0-EE48-A53B-A9256EC4A3D2}" type="datetimeFigureOut">
              <a:rPr lang="en-US" smtClean="0"/>
              <a:t>5/15/2019</a:t>
            </a:fld>
            <a:endParaRPr lang="en-US"/>
          </a:p>
        </p:txBody>
      </p:sp>
      <p:sp>
        <p:nvSpPr>
          <p:cNvPr id="4" name="Footer Placeholder 3"/>
          <p:cNvSpPr>
            <a:spLocks noGrp="1"/>
          </p:cNvSpPr>
          <p:nvPr>
            <p:ph type="ftr" sz="quarter" idx="2"/>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a:p>
        </p:txBody>
      </p:sp>
      <p:sp>
        <p:nvSpPr>
          <p:cNvPr id="5" name="Slide Number Placeholder 4"/>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BA72FB3F-43AB-6246-B8CF-5A537ADE9AA8}" type="slidenum">
              <a:rPr lang="en-US" smtClean="0"/>
              <a:t>‹N›</a:t>
            </a:fld>
            <a:endParaRPr lang="en-US"/>
          </a:p>
        </p:txBody>
      </p:sp>
    </p:spTree>
    <p:extLst>
      <p:ext uri="{BB962C8B-B14F-4D97-AF65-F5344CB8AC3E}">
        <p14:creationId xmlns:p14="http://schemas.microsoft.com/office/powerpoint/2010/main" val="14029213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BE4ECB8F-5920-9F46-AA99-E58ED7EEFF9B}" type="datetimeFigureOut">
              <a:rPr lang="en-US" smtClean="0"/>
              <a:t>5/15/2019</a:t>
            </a:fld>
            <a:endParaRPr lang="en-US"/>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US"/>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1E9AFE91-64A4-C240-A83E-30D2D66299BC}" type="slidenum">
              <a:rPr lang="en-US" smtClean="0"/>
              <a:t>‹N›</a:t>
            </a:fld>
            <a:endParaRPr lang="en-US"/>
          </a:p>
        </p:txBody>
      </p:sp>
    </p:spTree>
    <p:extLst>
      <p:ext uri="{BB962C8B-B14F-4D97-AF65-F5344CB8AC3E}">
        <p14:creationId xmlns:p14="http://schemas.microsoft.com/office/powerpoint/2010/main" val="106345341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8313" y="3454401"/>
            <a:ext cx="6216967" cy="1381759"/>
          </a:xfrm>
        </p:spPr>
        <p:txBody>
          <a:bodyPr anchor="t">
            <a:normAutofit/>
          </a:bodyPr>
          <a:lstStyle>
            <a:lvl1pPr algn="l">
              <a:lnSpc>
                <a:spcPct val="100000"/>
              </a:lnSpc>
              <a:defRPr sz="2400" b="0" i="0" cap="none">
                <a:solidFill>
                  <a:srgbClr val="4F81BD"/>
                </a:solidFill>
                <a:latin typeface="Calibri Light"/>
                <a:cs typeface="Calibri Light"/>
              </a:defRPr>
            </a:lvl1pPr>
          </a:lstStyle>
          <a:p>
            <a:r>
              <a:rPr lang="x-none" smtClean="0"/>
              <a:t>Click to edit Master title style</a:t>
            </a:r>
            <a:endParaRPr lang="en-US" dirty="0"/>
          </a:p>
        </p:txBody>
      </p:sp>
      <p:sp>
        <p:nvSpPr>
          <p:cNvPr id="3" name="Text Placeholder 2"/>
          <p:cNvSpPr>
            <a:spLocks noGrp="1"/>
          </p:cNvSpPr>
          <p:nvPr>
            <p:ph type="body" idx="1"/>
          </p:nvPr>
        </p:nvSpPr>
        <p:spPr>
          <a:xfrm>
            <a:off x="468313" y="4836161"/>
            <a:ext cx="6216967" cy="853439"/>
          </a:xfrm>
          <a:prstGeom prst="rect">
            <a:avLst/>
          </a:prstGeom>
        </p:spPr>
        <p:txBody>
          <a:bodyPr anchor="t"/>
          <a:lstStyle>
            <a:lvl1pPr marL="0" indent="0">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10" name="Text Placeholder 9"/>
          <p:cNvSpPr>
            <a:spLocks noGrp="1"/>
          </p:cNvSpPr>
          <p:nvPr>
            <p:ph type="body" sz="quarter" idx="10"/>
          </p:nvPr>
        </p:nvSpPr>
        <p:spPr>
          <a:xfrm>
            <a:off x="468313" y="2976880"/>
            <a:ext cx="4195762" cy="477520"/>
          </a:xfrm>
          <a:prstGeom prst="rect">
            <a:avLst/>
          </a:prstGeom>
        </p:spPr>
        <p:txBody>
          <a:bodyPr vert="horz"/>
          <a:lstStyle>
            <a:lvl1pPr>
              <a:defRPr sz="1800"/>
            </a:lvl1pPr>
          </a:lstStyle>
          <a:p>
            <a:pPr lvl="0"/>
            <a:r>
              <a:rPr lang="x-none" smtClean="0"/>
              <a:t>Click to edit Master text styles</a:t>
            </a:r>
          </a:p>
        </p:txBody>
      </p:sp>
      <p:sp>
        <p:nvSpPr>
          <p:cNvPr id="12" name="Picture Placeholder 11"/>
          <p:cNvSpPr>
            <a:spLocks noGrp="1"/>
          </p:cNvSpPr>
          <p:nvPr>
            <p:ph type="pic" sz="quarter" idx="11"/>
          </p:nvPr>
        </p:nvSpPr>
        <p:spPr>
          <a:xfrm>
            <a:off x="468312" y="415925"/>
            <a:ext cx="1319847" cy="792163"/>
          </a:xfrm>
          <a:prstGeom prst="rect">
            <a:avLst/>
          </a:prstGeom>
        </p:spPr>
        <p:txBody>
          <a:bodyPr vert="horz"/>
          <a:lstStyle/>
          <a:p>
            <a:r>
              <a:rPr lang="x-none" smtClean="0"/>
              <a:t>Drag picture to placeholder or click icon to add</a:t>
            </a:r>
            <a:endParaRPr lang="en-US" dirty="0"/>
          </a:p>
        </p:txBody>
      </p:sp>
    </p:spTree>
    <p:extLst>
      <p:ext uri="{BB962C8B-B14F-4D97-AF65-F5344CB8AC3E}">
        <p14:creationId xmlns:p14="http://schemas.microsoft.com/office/powerpoint/2010/main" val="238844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6"/>
          <p:cNvSpPr>
            <a:spLocks noGrp="1"/>
          </p:cNvSpPr>
          <p:nvPr>
            <p:ph type="sldNum" sz="quarter" idx="4"/>
          </p:nvPr>
        </p:nvSpPr>
        <p:spPr>
          <a:xfrm>
            <a:off x="8293832" y="6372134"/>
            <a:ext cx="456831" cy="365125"/>
          </a:xfrm>
          <a:prstGeom prst="rect">
            <a:avLst/>
          </a:prstGeom>
        </p:spPr>
        <p:txBody>
          <a:bodyPr/>
          <a:lstStyle>
            <a:lvl1pPr algn="ctr">
              <a:defRPr sz="1400">
                <a:solidFill>
                  <a:schemeClr val="bg1"/>
                </a:solidFill>
              </a:defRPr>
            </a:lvl1pPr>
          </a:lstStyle>
          <a:p>
            <a:fld id="{34721BB1-432A-5344-92A7-E5681479A72E}" type="slidenum">
              <a:rPr lang="en-US" smtClean="0"/>
              <a:pPr/>
              <a:t>‹N›</a:t>
            </a:fld>
            <a:endParaRPr lang="en-US" dirty="0"/>
          </a:p>
        </p:txBody>
      </p:sp>
    </p:spTree>
    <p:extLst>
      <p:ext uri="{BB962C8B-B14F-4D97-AF65-F5344CB8AC3E}">
        <p14:creationId xmlns:p14="http://schemas.microsoft.com/office/powerpoint/2010/main" val="2324500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077357"/>
            <a:ext cx="4038600" cy="4154714"/>
          </a:xfrm>
        </p:spPr>
        <p:txBody>
          <a:bodyPr/>
          <a:lstStyle>
            <a:lvl1pPr>
              <a:defRPr sz="20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077357"/>
            <a:ext cx="4038600" cy="4154714"/>
          </a:xfrm>
        </p:spPr>
        <p:txBody>
          <a:bodyPr/>
          <a:lstStyle>
            <a:lvl1pPr>
              <a:defRPr sz="20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6"/>
          <p:cNvSpPr>
            <a:spLocks noGrp="1"/>
          </p:cNvSpPr>
          <p:nvPr>
            <p:ph type="sldNum" sz="quarter" idx="4"/>
          </p:nvPr>
        </p:nvSpPr>
        <p:spPr>
          <a:xfrm>
            <a:off x="8303992" y="6372134"/>
            <a:ext cx="456831" cy="365125"/>
          </a:xfrm>
          <a:prstGeom prst="rect">
            <a:avLst/>
          </a:prstGeom>
        </p:spPr>
        <p:txBody>
          <a:bodyPr/>
          <a:lstStyle>
            <a:lvl1pPr algn="ctr">
              <a:defRPr sz="1400">
                <a:solidFill>
                  <a:schemeClr val="bg1"/>
                </a:solidFill>
              </a:defRPr>
            </a:lvl1pPr>
          </a:lstStyle>
          <a:p>
            <a:fld id="{34721BB1-432A-5344-92A7-E5681479A72E}" type="slidenum">
              <a:rPr lang="en-US" smtClean="0"/>
              <a:pPr/>
              <a:t>‹N›</a:t>
            </a:fld>
            <a:endParaRPr lang="en-US" dirty="0"/>
          </a:p>
        </p:txBody>
      </p:sp>
    </p:spTree>
    <p:extLst>
      <p:ext uri="{BB962C8B-B14F-4D97-AF65-F5344CB8AC3E}">
        <p14:creationId xmlns:p14="http://schemas.microsoft.com/office/powerpoint/2010/main" val="505900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6032500"/>
            <a:ext cx="8229600" cy="702582"/>
          </a:xfrm>
        </p:spPr>
        <p:txBody>
          <a:bodyPr/>
          <a:lstStyle>
            <a:lvl1pPr>
              <a:defRPr sz="1800" baseline="0"/>
            </a:lvl1pPr>
          </a:lstStyle>
          <a:p>
            <a:r>
              <a:rPr lang="en-US" dirty="0" smtClean="0"/>
              <a:t>Click to edit Figure/Table caption.</a:t>
            </a:r>
            <a:endParaRPr lang="en-US" dirty="0"/>
          </a:p>
        </p:txBody>
      </p:sp>
      <p:sp>
        <p:nvSpPr>
          <p:cNvPr id="6" name="Slide Number Placeholder 6"/>
          <p:cNvSpPr>
            <a:spLocks noGrp="1"/>
          </p:cNvSpPr>
          <p:nvPr>
            <p:ph type="sldNum" sz="quarter" idx="4"/>
          </p:nvPr>
        </p:nvSpPr>
        <p:spPr>
          <a:xfrm>
            <a:off x="8293832" y="6372134"/>
            <a:ext cx="456831" cy="365125"/>
          </a:xfrm>
          <a:prstGeom prst="rect">
            <a:avLst/>
          </a:prstGeom>
        </p:spPr>
        <p:txBody>
          <a:bodyPr/>
          <a:lstStyle>
            <a:lvl1pPr algn="ctr">
              <a:defRPr sz="1400">
                <a:solidFill>
                  <a:schemeClr val="bg1"/>
                </a:solidFill>
              </a:defRPr>
            </a:lvl1pPr>
          </a:lstStyle>
          <a:p>
            <a:fld id="{34721BB1-432A-5344-92A7-E5681479A72E}" type="slidenum">
              <a:rPr lang="en-US" smtClean="0"/>
              <a:pPr/>
              <a:t>‹N›</a:t>
            </a:fld>
            <a:endParaRPr lang="en-US" dirty="0"/>
          </a:p>
        </p:txBody>
      </p:sp>
    </p:spTree>
    <p:extLst>
      <p:ext uri="{BB962C8B-B14F-4D97-AF65-F5344CB8AC3E}">
        <p14:creationId xmlns:p14="http://schemas.microsoft.com/office/powerpoint/2010/main" val="3495149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extBox 6"/>
          <p:cNvSpPr txBox="1"/>
          <p:nvPr userDrawn="1"/>
        </p:nvSpPr>
        <p:spPr>
          <a:xfrm>
            <a:off x="1371600" y="5140323"/>
            <a:ext cx="6400800" cy="252259"/>
          </a:xfrm>
          <a:prstGeom prst="rect">
            <a:avLst/>
          </a:prstGeom>
          <a:noFill/>
        </p:spPr>
        <p:txBody>
          <a:bodyPr wrap="square" rtlCol="0">
            <a:spAutoFit/>
          </a:bodyPr>
          <a:lstStyle/>
          <a:p>
            <a:pPr algn="ctr"/>
            <a:r>
              <a:rPr lang="en-US" u="sng" dirty="0" err="1" smtClean="0">
                <a:solidFill>
                  <a:schemeClr val="tx2"/>
                </a:solidFill>
              </a:rPr>
              <a:t>SmartNet-Project.eu</a:t>
            </a:r>
            <a:endParaRPr lang="en-US" u="sng" dirty="0">
              <a:solidFill>
                <a:schemeClr val="tx2"/>
              </a:solidFill>
            </a:endParaRPr>
          </a:p>
        </p:txBody>
      </p:sp>
      <p:sp>
        <p:nvSpPr>
          <p:cNvPr id="40" name="TextBox 39"/>
          <p:cNvSpPr txBox="1"/>
          <p:nvPr userDrawn="1"/>
        </p:nvSpPr>
        <p:spPr>
          <a:xfrm>
            <a:off x="1808480" y="5598160"/>
            <a:ext cx="5557520" cy="830997"/>
          </a:xfrm>
          <a:prstGeom prst="rect">
            <a:avLst/>
          </a:prstGeom>
          <a:noFill/>
        </p:spPr>
        <p:txBody>
          <a:bodyPr wrap="square" rtlCol="0">
            <a:spAutoFit/>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solidFill>
                  <a:srgbClr val="4F81BD"/>
                </a:solidFill>
              </a:rPr>
              <a:t>This presentation reflects only the author’s view and the Innovation and Networks Executive Agency (INEA) is not responsible for any use that may be made of the information it contains.</a:t>
            </a:r>
          </a:p>
          <a:p>
            <a:pPr algn="ctr"/>
            <a:endParaRPr lang="en-US" sz="1200" dirty="0">
              <a:solidFill>
                <a:srgbClr val="4F81BD"/>
              </a:solidFill>
            </a:endParaRPr>
          </a:p>
        </p:txBody>
      </p:sp>
      <p:pic>
        <p:nvPicPr>
          <p:cNvPr id="2" name="Picture 1" descr="smartnet logo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62100" y="2349500"/>
            <a:ext cx="6016752" cy="2142744"/>
          </a:xfrm>
          <a:prstGeom prst="rect">
            <a:avLst/>
          </a:prstGeom>
        </p:spPr>
      </p:pic>
    </p:spTree>
    <p:extLst>
      <p:ext uri="{BB962C8B-B14F-4D97-AF65-F5344CB8AC3E}">
        <p14:creationId xmlns:p14="http://schemas.microsoft.com/office/powerpoint/2010/main" val="835559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extBox 1"/>
          <p:cNvSpPr txBox="1"/>
          <p:nvPr userDrawn="1"/>
        </p:nvSpPr>
        <p:spPr>
          <a:xfrm>
            <a:off x="1950720" y="1981200"/>
            <a:ext cx="5303520" cy="52322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800" dirty="0" smtClean="0"/>
              <a:t>Thank</a:t>
            </a:r>
            <a:r>
              <a:rPr lang="en-US" sz="2800" baseline="0" dirty="0" smtClean="0"/>
              <a:t> You</a:t>
            </a:r>
            <a:endParaRPr lang="en-US" sz="2800" dirty="0"/>
          </a:p>
        </p:txBody>
      </p:sp>
      <p:sp>
        <p:nvSpPr>
          <p:cNvPr id="4" name="Rounded Rectangle 3"/>
          <p:cNvSpPr/>
          <p:nvPr userDrawn="1"/>
        </p:nvSpPr>
        <p:spPr>
          <a:xfrm>
            <a:off x="1859280" y="2865120"/>
            <a:ext cx="5394960" cy="3017520"/>
          </a:xfrm>
          <a:prstGeom prst="roundRect">
            <a:avLst>
              <a:gd name="adj" fmla="val 5814"/>
            </a:avLst>
          </a:prstGeom>
          <a:solidFill>
            <a:schemeClr val="lt1"/>
          </a:solidFill>
          <a:effectLst>
            <a:outerShdw blurRad="69850" dist="38100" dir="2700000" algn="tl" rotWithShape="0">
              <a:schemeClr val="accent3">
                <a:lumMod val="50000"/>
                <a:alpha val="14000"/>
              </a:scheme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n-US">
              <a:effectLst>
                <a:outerShdw blurRad="50800" dist="38100" dir="2700000" algn="tl" rotWithShape="0">
                  <a:prstClr val="black">
                    <a:alpha val="40000"/>
                  </a:prstClr>
                </a:outerShdw>
              </a:effectLst>
            </a:endParaRPr>
          </a:p>
        </p:txBody>
      </p:sp>
      <p:sp>
        <p:nvSpPr>
          <p:cNvPr id="7" name="Text Placeholder 6"/>
          <p:cNvSpPr>
            <a:spLocks noGrp="1"/>
          </p:cNvSpPr>
          <p:nvPr>
            <p:ph type="body" sz="quarter" idx="10"/>
          </p:nvPr>
        </p:nvSpPr>
        <p:spPr>
          <a:xfrm>
            <a:off x="2184400" y="3200400"/>
            <a:ext cx="4784725" cy="2357438"/>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655646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emf"/><Relationship Id="rId4"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emf"/><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descr="powerpoint Title bg.em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8556" y="129037"/>
            <a:ext cx="10350499" cy="7126690"/>
          </a:xfrm>
          <a:prstGeom prst="rect">
            <a:avLst/>
          </a:prstGeom>
        </p:spPr>
      </p:pic>
      <p:sp>
        <p:nvSpPr>
          <p:cNvPr id="2" name="Title Placeholder 1"/>
          <p:cNvSpPr>
            <a:spLocks noGrp="1"/>
          </p:cNvSpPr>
          <p:nvPr>
            <p:ph type="title"/>
          </p:nvPr>
        </p:nvSpPr>
        <p:spPr>
          <a:xfrm>
            <a:off x="457200" y="3429003"/>
            <a:ext cx="6010729" cy="1692256"/>
          </a:xfrm>
          <a:prstGeom prst="rect">
            <a:avLst/>
          </a:prstGeom>
        </p:spPr>
        <p:txBody>
          <a:bodyPr vert="horz" lIns="91440" tIns="45720" rIns="91440" bIns="45720" rtlCol="0" anchor="t">
            <a:normAutofit/>
          </a:bodyPr>
          <a:lstStyle/>
          <a:p>
            <a:r>
              <a:rPr lang="x-none" smtClean="0"/>
              <a:t>Click to edit Master title style</a:t>
            </a:r>
            <a:endParaRPr lang="en-US" dirty="0"/>
          </a:p>
        </p:txBody>
      </p:sp>
      <p:pic>
        <p:nvPicPr>
          <p:cNvPr id="7" name="Picture 6" descr="SmartNet-logo-horizontal.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65429" y="136971"/>
            <a:ext cx="5050712" cy="1304486"/>
          </a:xfrm>
          <a:prstGeom prst="rect">
            <a:avLst/>
          </a:prstGeom>
        </p:spPr>
      </p:pic>
      <p:sp>
        <p:nvSpPr>
          <p:cNvPr id="11" name="Text Placeholder 2"/>
          <p:cNvSpPr txBox="1">
            <a:spLocks/>
          </p:cNvSpPr>
          <p:nvPr/>
        </p:nvSpPr>
        <p:spPr>
          <a:xfrm>
            <a:off x="1483360" y="5799547"/>
            <a:ext cx="7244080" cy="743496"/>
          </a:xfrm>
          <a:prstGeom prst="rect">
            <a:avLst/>
          </a:prstGeom>
        </p:spPr>
        <p:txBody>
          <a:bodyPr vert="horz" lIns="91440" tIns="45720" rIns="91440" bIns="45720" rtlCol="0" anchor="b">
            <a:normAutofit/>
          </a:bodyPr>
          <a:lstStyle>
            <a:lvl1pPr marL="0" indent="0" algn="l" defTabSz="457200" rtl="0" eaLnBrk="1" latinLnBrk="0" hangingPunct="1">
              <a:spcBef>
                <a:spcPct val="20000"/>
              </a:spcBef>
              <a:buFont typeface="Arial"/>
              <a:buNone/>
              <a:defRPr sz="2000" kern="1200" baseline="0">
                <a:solidFill>
                  <a:srgbClr val="1F497D"/>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000" dirty="0" smtClean="0">
                <a:solidFill>
                  <a:schemeClr val="tx1">
                    <a:lumMod val="95000"/>
                    <a:lumOff val="5000"/>
                  </a:schemeClr>
                </a:solidFill>
              </a:rPr>
              <a:t>This project has received funding from the European Union’s Horizon 2020</a:t>
            </a:r>
          </a:p>
          <a:p>
            <a:r>
              <a:rPr lang="en-US" sz="1000" dirty="0" smtClean="0">
                <a:solidFill>
                  <a:schemeClr val="tx1">
                    <a:lumMod val="95000"/>
                    <a:lumOff val="5000"/>
                  </a:schemeClr>
                </a:solidFill>
              </a:rPr>
              <a:t>research and innovation </a:t>
            </a:r>
            <a:r>
              <a:rPr lang="en-US" sz="1000" dirty="0" err="1" smtClean="0">
                <a:solidFill>
                  <a:schemeClr val="tx1">
                    <a:lumMod val="95000"/>
                    <a:lumOff val="5000"/>
                  </a:schemeClr>
                </a:solidFill>
              </a:rPr>
              <a:t>programme</a:t>
            </a:r>
            <a:r>
              <a:rPr lang="en-US" sz="1000" dirty="0" smtClean="0">
                <a:solidFill>
                  <a:schemeClr val="tx1">
                    <a:lumMod val="95000"/>
                    <a:lumOff val="5000"/>
                  </a:schemeClr>
                </a:solidFill>
              </a:rPr>
              <a:t> under grant agreement No 691405</a:t>
            </a:r>
            <a:endParaRPr lang="en-US" sz="1000" dirty="0">
              <a:solidFill>
                <a:schemeClr val="tx1">
                  <a:lumMod val="95000"/>
                  <a:lumOff val="5000"/>
                </a:schemeClr>
              </a:solidFill>
            </a:endParaRPr>
          </a:p>
        </p:txBody>
      </p:sp>
      <p:pic>
        <p:nvPicPr>
          <p:cNvPr id="12" name="Picture 11" descr="flag_yellow_eps.p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 y="5860778"/>
            <a:ext cx="944880" cy="641624"/>
          </a:xfrm>
          <a:prstGeom prst="rect">
            <a:avLst/>
          </a:prstGeom>
        </p:spPr>
      </p:pic>
      <p:sp>
        <p:nvSpPr>
          <p:cNvPr id="13" name="TextBox 12"/>
          <p:cNvSpPr txBox="1"/>
          <p:nvPr/>
        </p:nvSpPr>
        <p:spPr>
          <a:xfrm>
            <a:off x="4582161" y="1310640"/>
            <a:ext cx="4013199" cy="861774"/>
          </a:xfrm>
          <a:prstGeom prst="rect">
            <a:avLst/>
          </a:prstGeom>
          <a:noFill/>
        </p:spPr>
        <p:txBody>
          <a:bodyPr wrap="square" rtlCol="0">
            <a:spAutoFit/>
          </a:bodyPr>
          <a:lstStyle/>
          <a:p>
            <a:pPr algn="ctr"/>
            <a:r>
              <a:rPr lang="en-US" sz="1000" dirty="0">
                <a:solidFill>
                  <a:srgbClr val="1F497D"/>
                </a:solidFill>
              </a:rPr>
              <a:t>Smart TSO-DSO interaction schemes, market architectures and ICT Solutions for the integration of ancillary services from demand side management and distributed generation</a:t>
            </a:r>
          </a:p>
          <a:p>
            <a:pPr algn="ctr"/>
            <a:r>
              <a:rPr lang="en-US" sz="1000" dirty="0">
                <a:solidFill>
                  <a:srgbClr val="1F497D"/>
                </a:solidFill>
              </a:rPr>
              <a:t/>
            </a:r>
            <a:br>
              <a:rPr lang="en-US" sz="1000" dirty="0">
                <a:solidFill>
                  <a:srgbClr val="1F497D"/>
                </a:solidFill>
              </a:rPr>
            </a:br>
            <a:endParaRPr lang="en-US" sz="1000" dirty="0">
              <a:solidFill>
                <a:srgbClr val="1F497D"/>
              </a:solidFill>
            </a:endParaRPr>
          </a:p>
        </p:txBody>
      </p:sp>
    </p:spTree>
    <p:extLst>
      <p:ext uri="{BB962C8B-B14F-4D97-AF65-F5344CB8AC3E}">
        <p14:creationId xmlns:p14="http://schemas.microsoft.com/office/powerpoint/2010/main" val="2584316554"/>
      </p:ext>
    </p:extLst>
  </p:cSld>
  <p:clrMap bg1="lt1" tx1="dk1" bg2="lt2" tx2="dk2" accent1="accent1" accent2="accent2" accent3="accent3" accent4="accent4" accent5="accent5" accent6="accent6" hlink="hlink" folHlink="folHlink"/>
  <p:sldLayoutIdLst>
    <p:sldLayoutId id="2147483663" r:id="rId1"/>
  </p:sldLayoutIdLst>
  <p:hf hdr="0" ftr="0" dt="0"/>
  <p:txStyles>
    <p:titleStyle>
      <a:lvl1pPr algn="l" defTabSz="457200" rtl="0" eaLnBrk="1" latinLnBrk="0" hangingPunct="1">
        <a:lnSpc>
          <a:spcPct val="120000"/>
        </a:lnSpc>
        <a:spcBef>
          <a:spcPct val="0"/>
        </a:spcBef>
        <a:buNone/>
        <a:defRPr sz="3200" kern="1200">
          <a:solidFill>
            <a:srgbClr val="1F497D"/>
          </a:solidFill>
          <a:latin typeface="+mj-lt"/>
          <a:ea typeface="+mj-ea"/>
          <a:cs typeface="+mj-cs"/>
        </a:defRPr>
      </a:lvl1pPr>
    </p:titleStyle>
    <p:bodyStyle>
      <a:lvl1pPr marL="0" indent="0" algn="l" defTabSz="457200" rtl="0" eaLnBrk="1" latinLnBrk="0" hangingPunct="1">
        <a:spcBef>
          <a:spcPct val="20000"/>
        </a:spcBef>
        <a:buFont typeface="Arial"/>
        <a:buNone/>
        <a:defRPr sz="2000" kern="1200" baseline="0">
          <a:solidFill>
            <a:srgbClr val="1F497D"/>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762000"/>
            <a:ext cx="8229600" cy="1138621"/>
          </a:xfrm>
          <a:prstGeom prst="rect">
            <a:avLst/>
          </a:prstGeom>
        </p:spPr>
        <p:txBody>
          <a:bodyPr vert="horz" lIns="91440" tIns="45720" rIns="91440" bIns="45720" rtlCol="0" anchor="b">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2113642"/>
            <a:ext cx="8229600" cy="4163787"/>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SmartNet-logo-horizontal.ep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35449" y="158209"/>
            <a:ext cx="2337762" cy="603792"/>
          </a:xfrm>
          <a:prstGeom prst="rect">
            <a:avLst/>
          </a:prstGeom>
        </p:spPr>
      </p:pic>
      <p:sp>
        <p:nvSpPr>
          <p:cNvPr id="4" name="Oval 3"/>
          <p:cNvSpPr/>
          <p:nvPr/>
        </p:nvSpPr>
        <p:spPr>
          <a:xfrm>
            <a:off x="8354792" y="6390832"/>
            <a:ext cx="340804" cy="34080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C0504D"/>
              </a:solidFill>
            </a:endParaRPr>
          </a:p>
        </p:txBody>
      </p:sp>
      <p:sp>
        <p:nvSpPr>
          <p:cNvPr id="8" name="Slide Number Placeholder 6"/>
          <p:cNvSpPr>
            <a:spLocks noGrp="1"/>
          </p:cNvSpPr>
          <p:nvPr>
            <p:ph type="sldNum" sz="quarter" idx="4"/>
          </p:nvPr>
        </p:nvSpPr>
        <p:spPr>
          <a:xfrm>
            <a:off x="8303992" y="6372134"/>
            <a:ext cx="456831" cy="365125"/>
          </a:xfrm>
          <a:prstGeom prst="rect">
            <a:avLst/>
          </a:prstGeom>
        </p:spPr>
        <p:txBody>
          <a:bodyPr/>
          <a:lstStyle>
            <a:lvl1pPr algn="ctr">
              <a:defRPr sz="1400">
                <a:solidFill>
                  <a:schemeClr val="bg1"/>
                </a:solidFill>
              </a:defRPr>
            </a:lvl1pPr>
          </a:lstStyle>
          <a:p>
            <a:fld id="{34721BB1-432A-5344-92A7-E5681479A72E}" type="slidenum">
              <a:rPr lang="en-US" smtClean="0"/>
              <a:pPr/>
              <a:t>‹N›</a:t>
            </a:fld>
            <a:endParaRPr lang="en-US" dirty="0"/>
          </a:p>
        </p:txBody>
      </p:sp>
    </p:spTree>
    <p:extLst>
      <p:ext uri="{BB962C8B-B14F-4D97-AF65-F5344CB8AC3E}">
        <p14:creationId xmlns:p14="http://schemas.microsoft.com/office/powerpoint/2010/main" val="1281399208"/>
      </p:ext>
    </p:extLst>
  </p:cSld>
  <p:clrMap bg1="lt1" tx1="dk1" bg2="lt2" tx2="dk2" accent1="accent1" accent2="accent2" accent3="accent3" accent4="accent4" accent5="accent5" accent6="accent6" hlink="hlink" folHlink="folHlink"/>
  <p:sldLayoutIdLst>
    <p:sldLayoutId id="2147483650" r:id="rId1"/>
    <p:sldLayoutId id="2147483652" r:id="rId2"/>
    <p:sldLayoutId id="2147483654" r:id="rId3"/>
  </p:sldLayoutIdLst>
  <p:hf hdr="0" ftr="0" dt="0"/>
  <p:txStyles>
    <p:titleStyle>
      <a:lvl1pPr algn="l" defTabSz="457200" rtl="0" eaLnBrk="1" latinLnBrk="0" hangingPunct="1">
        <a:spcBef>
          <a:spcPct val="0"/>
        </a:spcBef>
        <a:buNone/>
        <a:defRPr sz="3200" b="0" i="0" kern="1200">
          <a:solidFill>
            <a:schemeClr val="accent2"/>
          </a:solidFill>
          <a:latin typeface="Calibri Light"/>
          <a:ea typeface="+mj-ea"/>
          <a:cs typeface="Calibri Light"/>
        </a:defRPr>
      </a:lvl1pPr>
    </p:titleStyle>
    <p:bodyStyle>
      <a:lvl1pPr marL="342900" indent="-342900" algn="l" defTabSz="457200" rtl="0" eaLnBrk="1" latinLnBrk="0" hangingPunct="1">
        <a:lnSpc>
          <a:spcPct val="130000"/>
        </a:lnSpc>
        <a:spcBef>
          <a:spcPct val="20000"/>
        </a:spcBef>
        <a:buFont typeface="Wingdings" charset="2"/>
        <a:buChar char="§"/>
        <a:defRPr sz="2000" kern="1200">
          <a:solidFill>
            <a:schemeClr val="tx2"/>
          </a:solidFill>
          <a:latin typeface="Corbel"/>
          <a:ea typeface="+mn-ea"/>
          <a:cs typeface="Corbel"/>
        </a:defRPr>
      </a:lvl1pPr>
      <a:lvl2pPr marL="742950" indent="-285750" algn="l" defTabSz="457200" rtl="0" eaLnBrk="1" latinLnBrk="0" hangingPunct="1">
        <a:lnSpc>
          <a:spcPct val="130000"/>
        </a:lnSpc>
        <a:spcBef>
          <a:spcPct val="20000"/>
        </a:spcBef>
        <a:buFont typeface="Courier New"/>
        <a:buChar char="o"/>
        <a:defRPr sz="2000" kern="1200">
          <a:solidFill>
            <a:schemeClr val="tx2">
              <a:lumMod val="60000"/>
              <a:lumOff val="40000"/>
            </a:schemeClr>
          </a:solidFill>
          <a:latin typeface="+mn-lt"/>
          <a:ea typeface="+mn-ea"/>
          <a:cs typeface="+mn-cs"/>
        </a:defRPr>
      </a:lvl2pPr>
      <a:lvl3pPr marL="1143000" indent="-228600" algn="l" defTabSz="457200" rtl="0" eaLnBrk="1" latinLnBrk="0" hangingPunct="1">
        <a:lnSpc>
          <a:spcPct val="130000"/>
        </a:lnSpc>
        <a:spcBef>
          <a:spcPct val="20000"/>
        </a:spcBef>
        <a:buFont typeface="Arial"/>
        <a:buChar char="•"/>
        <a:defRPr sz="1600" kern="1200">
          <a:solidFill>
            <a:schemeClr val="tx2">
              <a:lumMod val="60000"/>
              <a:lumOff val="40000"/>
            </a:schemeClr>
          </a:solidFill>
          <a:latin typeface="+mn-lt"/>
          <a:ea typeface="+mn-ea"/>
          <a:cs typeface="+mn-cs"/>
        </a:defRPr>
      </a:lvl3pPr>
      <a:lvl4pPr marL="1600200" indent="-228600" algn="l" defTabSz="457200" rtl="0" eaLnBrk="1" latinLnBrk="0" hangingPunct="1">
        <a:lnSpc>
          <a:spcPct val="130000"/>
        </a:lnSpc>
        <a:spcBef>
          <a:spcPct val="20000"/>
        </a:spcBef>
        <a:buFont typeface="Arial"/>
        <a:buChar char="•"/>
        <a:defRPr sz="1600" kern="1200">
          <a:solidFill>
            <a:schemeClr val="tx2">
              <a:lumMod val="60000"/>
              <a:lumOff val="40000"/>
            </a:schemeClr>
          </a:solidFill>
          <a:latin typeface="+mn-lt"/>
          <a:ea typeface="+mn-ea"/>
          <a:cs typeface="+mn-cs"/>
        </a:defRPr>
      </a:lvl4pPr>
      <a:lvl5pPr marL="2057400" indent="-228600" algn="l" defTabSz="457200" rtl="0" eaLnBrk="1" latinLnBrk="0" hangingPunct="1">
        <a:lnSpc>
          <a:spcPct val="130000"/>
        </a:lnSpc>
        <a:spcBef>
          <a:spcPct val="20000"/>
        </a:spcBef>
        <a:buFont typeface="Arial"/>
        <a:buChar char="•"/>
        <a:defRPr sz="1600" kern="1200">
          <a:solidFill>
            <a:schemeClr val="tx2">
              <a:lumMod val="60000"/>
              <a:lumOff val="40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SmartNet-logo-horizontal.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45189" y="494574"/>
            <a:ext cx="5050712" cy="1304486"/>
          </a:xfrm>
          <a:prstGeom prst="rect">
            <a:avLst/>
          </a:prstGeom>
        </p:spPr>
      </p:pic>
    </p:spTree>
    <p:extLst>
      <p:ext uri="{BB962C8B-B14F-4D97-AF65-F5344CB8AC3E}">
        <p14:creationId xmlns:p14="http://schemas.microsoft.com/office/powerpoint/2010/main" val="2097924816"/>
      </p:ext>
    </p:extLst>
  </p:cSld>
  <p:clrMap bg1="lt1" tx1="dk1" bg2="lt2" tx2="dk2" accent1="accent1" accent2="accent2" accent3="accent3" accent4="accent4" accent5="accent5" accent6="accent6" hlink="hlink" folHlink="folHlink"/>
  <p:sldLayoutIdLst>
    <p:sldLayoutId id="2147483666" r:id="rId1"/>
    <p:sldLayoutId id="2147483667"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32101" y="4021661"/>
            <a:ext cx="7230064" cy="787405"/>
          </a:xfrm>
        </p:spPr>
        <p:txBody>
          <a:bodyPr>
            <a:noAutofit/>
          </a:bodyPr>
          <a:lstStyle/>
          <a:p>
            <a:r>
              <a:rPr lang="en-GB" sz="2000" dirty="0" smtClean="0">
                <a:solidFill>
                  <a:srgbClr val="002060"/>
                </a:solidFill>
              </a:rPr>
              <a:t>The way forward</a:t>
            </a:r>
            <a:endParaRPr lang="en-GB" sz="2000" dirty="0">
              <a:solidFill>
                <a:srgbClr val="002060"/>
              </a:solidFill>
              <a:latin typeface="+mn-lt"/>
              <a:ea typeface="+mn-ea"/>
              <a:cs typeface="+mn-cs"/>
            </a:endParaRPr>
          </a:p>
        </p:txBody>
      </p:sp>
      <p:sp>
        <p:nvSpPr>
          <p:cNvPr id="5" name="Text Placeholder 4"/>
          <p:cNvSpPr>
            <a:spLocks noGrp="1"/>
          </p:cNvSpPr>
          <p:nvPr>
            <p:ph type="body" idx="1"/>
          </p:nvPr>
        </p:nvSpPr>
        <p:spPr>
          <a:xfrm>
            <a:off x="256049" y="5074920"/>
            <a:ext cx="6216967" cy="614680"/>
          </a:xfrm>
        </p:spPr>
        <p:txBody>
          <a:bodyPr/>
          <a:lstStyle/>
          <a:p>
            <a:r>
              <a:rPr lang="en-US" dirty="0" smtClean="0"/>
              <a:t>Gianluigi Migliavacca (RSE)</a:t>
            </a:r>
            <a:endParaRPr lang="en-US" dirty="0"/>
          </a:p>
        </p:txBody>
      </p:sp>
      <p:sp>
        <p:nvSpPr>
          <p:cNvPr id="6" name="Text Placeholder 5"/>
          <p:cNvSpPr>
            <a:spLocks noGrp="1"/>
          </p:cNvSpPr>
          <p:nvPr/>
        </p:nvSpPr>
        <p:spPr>
          <a:xfrm>
            <a:off x="239115" y="3475569"/>
            <a:ext cx="6982952" cy="330200"/>
          </a:xfrm>
          <a:prstGeom prst="rect">
            <a:avLst/>
          </a:prstGeom>
        </p:spPr>
        <p:txBody>
          <a:bodyPr vert="horz"/>
          <a:lstStyle>
            <a:lvl1pPr marL="0" indent="0" algn="l" defTabSz="457200" rtl="0" eaLnBrk="1" latinLnBrk="0" hangingPunct="1">
              <a:spcBef>
                <a:spcPct val="20000"/>
              </a:spcBef>
              <a:buFont typeface="Arial"/>
              <a:buNone/>
              <a:defRPr sz="1800" kern="1200" baseline="0">
                <a:solidFill>
                  <a:srgbClr val="1F497D"/>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400" b="1" dirty="0" smtClean="0"/>
              <a:t>Final public workshop| 16. 05.2019</a:t>
            </a:r>
            <a:endParaRPr lang="en-GB" sz="1400" b="1" dirty="0"/>
          </a:p>
        </p:txBody>
      </p:sp>
    </p:spTree>
    <p:extLst>
      <p:ext uri="{BB962C8B-B14F-4D97-AF65-F5344CB8AC3E}">
        <p14:creationId xmlns:p14="http://schemas.microsoft.com/office/powerpoint/2010/main" val="12068117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1"/>
            <a:ext cx="8229600" cy="965200"/>
          </a:xfrm>
        </p:spPr>
        <p:txBody>
          <a:bodyPr/>
          <a:lstStyle/>
          <a:p>
            <a:r>
              <a:rPr lang="en-US" dirty="0" smtClean="0"/>
              <a:t>Agenda</a:t>
            </a:r>
            <a:endParaRPr lang="en-US" dirty="0"/>
          </a:p>
        </p:txBody>
      </p:sp>
      <p:sp>
        <p:nvSpPr>
          <p:cNvPr id="4" name="Segnaposto contenuto 3"/>
          <p:cNvSpPr>
            <a:spLocks noGrp="1"/>
          </p:cNvSpPr>
          <p:nvPr>
            <p:ph idx="1"/>
          </p:nvPr>
        </p:nvSpPr>
        <p:spPr>
          <a:xfrm>
            <a:off x="457200" y="2022074"/>
            <a:ext cx="8229600" cy="4040052"/>
          </a:xfrm>
        </p:spPr>
        <p:txBody>
          <a:bodyPr>
            <a:normAutofit/>
          </a:bodyPr>
          <a:lstStyle/>
          <a:p>
            <a:r>
              <a:rPr lang="en-GB" sz="1800" dirty="0" smtClean="0">
                <a:solidFill>
                  <a:schemeClr val="tx1"/>
                </a:solidFill>
              </a:rPr>
              <a:t>The juice</a:t>
            </a:r>
          </a:p>
          <a:p>
            <a:endParaRPr lang="en-GB" sz="1800" dirty="0" smtClean="0">
              <a:solidFill>
                <a:schemeClr val="tx1"/>
              </a:solidFill>
            </a:endParaRPr>
          </a:p>
          <a:p>
            <a:r>
              <a:rPr lang="en-GB" sz="1800" dirty="0" smtClean="0">
                <a:solidFill>
                  <a:schemeClr val="tx1"/>
                </a:solidFill>
              </a:rPr>
              <a:t>Some conclusive remarks</a:t>
            </a:r>
          </a:p>
          <a:p>
            <a:endParaRPr lang="en-GB" sz="1800" dirty="0" smtClean="0">
              <a:solidFill>
                <a:schemeClr val="tx1"/>
              </a:solidFill>
            </a:endParaRPr>
          </a:p>
          <a:p>
            <a:r>
              <a:rPr lang="en-GB" sz="1800" dirty="0" smtClean="0">
                <a:solidFill>
                  <a:schemeClr val="tx1"/>
                </a:solidFill>
              </a:rPr>
              <a:t>What will remain after the light is turned off</a:t>
            </a:r>
          </a:p>
          <a:p>
            <a:endParaRPr lang="en-GB" sz="1800" dirty="0" smtClean="0">
              <a:solidFill>
                <a:schemeClr val="tx1"/>
              </a:solidFill>
            </a:endParaRPr>
          </a:p>
          <a:p>
            <a:r>
              <a:rPr lang="en-GB" sz="1800" dirty="0" smtClean="0">
                <a:solidFill>
                  <a:schemeClr val="tx1"/>
                </a:solidFill>
              </a:rPr>
              <a:t>Thanks!</a:t>
            </a:r>
          </a:p>
        </p:txBody>
      </p:sp>
      <p:sp>
        <p:nvSpPr>
          <p:cNvPr id="5" name="Slide Number Placeholder 4"/>
          <p:cNvSpPr>
            <a:spLocks noGrp="1"/>
          </p:cNvSpPr>
          <p:nvPr>
            <p:ph type="sldNum" sz="quarter" idx="4"/>
          </p:nvPr>
        </p:nvSpPr>
        <p:spPr/>
        <p:txBody>
          <a:bodyPr/>
          <a:lstStyle/>
          <a:p>
            <a:fld id="{34721BB1-432A-5344-92A7-E5681479A72E}" type="slidenum">
              <a:rPr lang="en-US" smtClean="0"/>
              <a:pPr/>
              <a:t>2</a:t>
            </a:fld>
            <a:endParaRPr lang="en-US" dirty="0"/>
          </a:p>
        </p:txBody>
      </p:sp>
    </p:spTree>
    <p:extLst>
      <p:ext uri="{BB962C8B-B14F-4D97-AF65-F5344CB8AC3E}">
        <p14:creationId xmlns:p14="http://schemas.microsoft.com/office/powerpoint/2010/main" val="953241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4"/>
          </p:nvPr>
        </p:nvSpPr>
        <p:spPr/>
        <p:txBody>
          <a:bodyPr/>
          <a:lstStyle/>
          <a:p>
            <a:fld id="{34721BB1-432A-5344-92A7-E5681479A72E}" type="slidenum">
              <a:rPr lang="en-US" smtClean="0">
                <a:solidFill>
                  <a:prstClr val="white"/>
                </a:solidFill>
              </a:rPr>
              <a:pPr/>
              <a:t>3</a:t>
            </a:fld>
            <a:endParaRPr lang="en-US" dirty="0">
              <a:solidFill>
                <a:prstClr val="white"/>
              </a:solidFill>
            </a:endParaRPr>
          </a:p>
        </p:txBody>
      </p:sp>
      <p:sp>
        <p:nvSpPr>
          <p:cNvPr id="6" name="Segnaposto numero diapositiva 2"/>
          <p:cNvSpPr txBox="1">
            <a:spLocks/>
          </p:cNvSpPr>
          <p:nvPr/>
        </p:nvSpPr>
        <p:spPr>
          <a:xfrm>
            <a:off x="8293832" y="6372134"/>
            <a:ext cx="456831" cy="365125"/>
          </a:xfrm>
          <a:prstGeom prst="rect">
            <a:avLst/>
          </a:prstGeom>
        </p:spPr>
        <p:txBody>
          <a:bodyPr/>
          <a:lstStyle>
            <a:defPPr>
              <a:defRPr lang="en-US"/>
            </a:defPPr>
            <a:lvl1pPr marL="0" algn="ctr" defTabSz="457200" rtl="0" eaLnBrk="1" latinLnBrk="0" hangingPunct="1">
              <a:defRPr sz="14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4721BB1-432A-5344-92A7-E5681479A72E}" type="slidenum">
              <a:rPr lang="en-US" smtClean="0">
                <a:solidFill>
                  <a:prstClr val="white"/>
                </a:solidFill>
              </a:rPr>
              <a:pPr/>
              <a:t>3</a:t>
            </a:fld>
            <a:endParaRPr lang="en-US" dirty="0">
              <a:solidFill>
                <a:prstClr val="white"/>
              </a:solidFill>
            </a:endParaRPr>
          </a:p>
        </p:txBody>
      </p:sp>
      <p:sp>
        <p:nvSpPr>
          <p:cNvPr id="20" name="Segnaposto contenuto 3"/>
          <p:cNvSpPr>
            <a:spLocks noGrp="1"/>
          </p:cNvSpPr>
          <p:nvPr>
            <p:ph idx="1"/>
          </p:nvPr>
        </p:nvSpPr>
        <p:spPr>
          <a:xfrm>
            <a:off x="388838" y="1211044"/>
            <a:ext cx="8475761" cy="4825689"/>
          </a:xfrm>
        </p:spPr>
        <p:txBody>
          <a:bodyPr>
            <a:noAutofit/>
          </a:bodyPr>
          <a:lstStyle/>
          <a:p>
            <a:r>
              <a:rPr lang="en-GB" sz="1600" b="1" dirty="0">
                <a:solidFill>
                  <a:srgbClr val="FF0000"/>
                </a:solidFill>
              </a:rPr>
              <a:t>Technical reasons </a:t>
            </a:r>
            <a:r>
              <a:rPr lang="en-GB" sz="1600" b="1" dirty="0" smtClean="0">
                <a:solidFill>
                  <a:srgbClr val="FF0000"/>
                </a:solidFill>
              </a:rPr>
              <a:t>advise to continue centralizing </a:t>
            </a:r>
            <a:r>
              <a:rPr lang="en-GB" sz="1600" b="1" u="sng" dirty="0" smtClean="0">
                <a:solidFill>
                  <a:srgbClr val="FF0000"/>
                </a:solidFill>
              </a:rPr>
              <a:t>balancing </a:t>
            </a:r>
            <a:r>
              <a:rPr lang="en-GB" sz="1600" b="1" u="sng" dirty="0">
                <a:solidFill>
                  <a:srgbClr val="FF0000"/>
                </a:solidFill>
              </a:rPr>
              <a:t>responsibility </a:t>
            </a:r>
            <a:r>
              <a:rPr lang="en-GB" sz="1600" b="1" dirty="0" smtClean="0">
                <a:solidFill>
                  <a:srgbClr val="FF0000"/>
                </a:solidFill>
              </a:rPr>
              <a:t>to TSOs. </a:t>
            </a:r>
          </a:p>
          <a:p>
            <a:r>
              <a:rPr lang="en-GB" sz="1600" b="1" u="sng" dirty="0" smtClean="0">
                <a:solidFill>
                  <a:srgbClr val="FF0000"/>
                </a:solidFill>
              </a:rPr>
              <a:t>Local services and, in particular, congestion management </a:t>
            </a:r>
            <a:r>
              <a:rPr lang="en-GB" sz="1600" b="1" dirty="0" smtClean="0">
                <a:solidFill>
                  <a:srgbClr val="FF0000"/>
                </a:solidFill>
              </a:rPr>
              <a:t>could be shared, instead (coherently with what stated in </a:t>
            </a:r>
            <a:r>
              <a:rPr lang="en-GB" sz="1600" b="1" dirty="0">
                <a:solidFill>
                  <a:srgbClr val="FF0000"/>
                </a:solidFill>
              </a:rPr>
              <a:t>the </a:t>
            </a:r>
            <a:r>
              <a:rPr lang="en-GB" sz="1600" b="1" dirty="0" smtClean="0">
                <a:solidFill>
                  <a:srgbClr val="FF0000"/>
                </a:solidFill>
              </a:rPr>
              <a:t>EC package: </a:t>
            </a:r>
            <a:r>
              <a:rPr lang="en-GB" sz="1600" b="1" i="1" dirty="0" smtClean="0">
                <a:solidFill>
                  <a:srgbClr val="FF0000"/>
                </a:solidFill>
              </a:rPr>
              <a:t>Clean Energy for All Europeans</a:t>
            </a:r>
            <a:r>
              <a:rPr lang="en-GB" sz="1600" b="1" dirty="0" smtClean="0">
                <a:solidFill>
                  <a:srgbClr val="FF0000"/>
                </a:solidFill>
              </a:rPr>
              <a:t>).</a:t>
            </a:r>
          </a:p>
          <a:p>
            <a:endParaRPr lang="en-GB" sz="1600" b="1" dirty="0" smtClean="0">
              <a:solidFill>
                <a:srgbClr val="FF0000"/>
              </a:solidFill>
            </a:endParaRPr>
          </a:p>
          <a:p>
            <a:r>
              <a:rPr lang="en-GB" sz="1600" b="1" dirty="0" smtClean="0">
                <a:solidFill>
                  <a:srgbClr val="FF0000"/>
                </a:solidFill>
              </a:rPr>
              <a:t>Shallow or deep distribution constraints management?</a:t>
            </a:r>
          </a:p>
          <a:p>
            <a:pPr lvl="1"/>
            <a:r>
              <a:rPr lang="en-GB" sz="1600" u="sng" dirty="0" smtClean="0">
                <a:solidFill>
                  <a:schemeClr val="tx1"/>
                </a:solidFill>
              </a:rPr>
              <a:t>Traditional TSO-centric schemes could stay optimal if distribution networks don’t show significant congestion </a:t>
            </a:r>
            <a:r>
              <a:rPr lang="en-GB" sz="1600" dirty="0" smtClean="0">
                <a:solidFill>
                  <a:schemeClr val="tx1"/>
                </a:solidFill>
              </a:rPr>
              <a:t>not unlikely in near-future scenarios, since distribution grid planning was (and still is) affected by the fit-and-forget reinforcements policy. </a:t>
            </a:r>
            <a:r>
              <a:rPr lang="en-GB" sz="1600" u="sng" dirty="0">
                <a:solidFill>
                  <a:schemeClr val="tx1"/>
                </a:solidFill>
              </a:rPr>
              <a:t>Abandoning </a:t>
            </a:r>
            <a:r>
              <a:rPr lang="en-GB" sz="1600" u="sng" dirty="0" smtClean="0">
                <a:solidFill>
                  <a:schemeClr val="tx1"/>
                </a:solidFill>
              </a:rPr>
              <a:t>the fit-and-forget policy is presently disfavoured by the current </a:t>
            </a:r>
            <a:r>
              <a:rPr lang="en-US" sz="1600" u="sng" dirty="0" smtClean="0">
                <a:solidFill>
                  <a:schemeClr val="tx1"/>
                </a:solidFill>
              </a:rPr>
              <a:t>regulation</a:t>
            </a:r>
            <a:r>
              <a:rPr lang="en-US" sz="1600" dirty="0" smtClean="0">
                <a:solidFill>
                  <a:schemeClr val="tx1"/>
                </a:solidFill>
              </a:rPr>
              <a:t>, remunerating DSO for investments in </a:t>
            </a:r>
            <a:r>
              <a:rPr lang="en-US" sz="1600" dirty="0">
                <a:solidFill>
                  <a:schemeClr val="tx1"/>
                </a:solidFill>
              </a:rPr>
              <a:t>grid elements (CAPEX) </a:t>
            </a:r>
            <a:r>
              <a:rPr lang="en-US" sz="1600" dirty="0" smtClean="0">
                <a:solidFill>
                  <a:schemeClr val="tx1"/>
                </a:solidFill>
              </a:rPr>
              <a:t>rather than in </a:t>
            </a:r>
            <a:r>
              <a:rPr lang="en-US" sz="1600" dirty="0">
                <a:solidFill>
                  <a:schemeClr val="tx1"/>
                </a:solidFill>
              </a:rPr>
              <a:t>intelligence (OPEX).</a:t>
            </a:r>
            <a:endParaRPr lang="en-GB" sz="1600" dirty="0" smtClean="0">
              <a:solidFill>
                <a:schemeClr val="tx1"/>
              </a:solidFill>
            </a:endParaRPr>
          </a:p>
          <a:p>
            <a:pPr lvl="1"/>
            <a:r>
              <a:rPr lang="en-US" sz="1600" u="sng" dirty="0" smtClean="0">
                <a:solidFill>
                  <a:schemeClr val="tx1"/>
                </a:solidFill>
              </a:rPr>
              <a:t>More </a:t>
            </a:r>
            <a:r>
              <a:rPr lang="en-US" sz="1600" u="sng" dirty="0">
                <a:solidFill>
                  <a:schemeClr val="tx1"/>
                </a:solidFill>
              </a:rPr>
              <a:t>advanced centralized schemes incorporating distribution constraints show higher economic performances but their performance could be undermined by big forecasting </a:t>
            </a:r>
            <a:r>
              <a:rPr lang="en-US" sz="1600" u="sng" dirty="0" smtClean="0">
                <a:solidFill>
                  <a:schemeClr val="tx1"/>
                </a:solidFill>
              </a:rPr>
              <a:t>errors</a:t>
            </a:r>
            <a:r>
              <a:rPr lang="en-US" sz="1600" dirty="0">
                <a:solidFill>
                  <a:schemeClr val="tx1"/>
                </a:solidFill>
              </a:rPr>
              <a:t>: it is important that the gate closure is shifted as much as possible toward real </a:t>
            </a:r>
            <a:r>
              <a:rPr lang="en-US" sz="1600" dirty="0" smtClean="0">
                <a:solidFill>
                  <a:schemeClr val="tx1"/>
                </a:solidFill>
              </a:rPr>
              <a:t>time, market clearing </a:t>
            </a:r>
            <a:r>
              <a:rPr lang="en-US" sz="1600" dirty="0">
                <a:solidFill>
                  <a:schemeClr val="tx1"/>
                </a:solidFill>
              </a:rPr>
              <a:t>frequency </a:t>
            </a:r>
            <a:r>
              <a:rPr lang="en-US" sz="1600" dirty="0" smtClean="0">
                <a:solidFill>
                  <a:schemeClr val="tx1"/>
                </a:solidFill>
              </a:rPr>
              <a:t>is increased </a:t>
            </a:r>
            <a:r>
              <a:rPr lang="en-US" sz="1600" dirty="0">
                <a:solidFill>
                  <a:schemeClr val="tx1"/>
                </a:solidFill>
              </a:rPr>
              <a:t>and </a:t>
            </a:r>
            <a:r>
              <a:rPr lang="en-US" sz="1600" dirty="0">
                <a:solidFill>
                  <a:schemeClr val="tx1"/>
                </a:solidFill>
              </a:rPr>
              <a:t>forecasting techniques are improved. </a:t>
            </a:r>
            <a:endParaRPr lang="en-GB" sz="1600" dirty="0" smtClean="0">
              <a:solidFill>
                <a:schemeClr val="tx1"/>
              </a:solidFill>
            </a:endParaRPr>
          </a:p>
        </p:txBody>
      </p:sp>
      <p:sp>
        <p:nvSpPr>
          <p:cNvPr id="7" name="Title 1"/>
          <p:cNvSpPr>
            <a:spLocks noGrp="1"/>
          </p:cNvSpPr>
          <p:nvPr>
            <p:ph type="title"/>
          </p:nvPr>
        </p:nvSpPr>
        <p:spPr>
          <a:xfrm>
            <a:off x="13430" y="20969"/>
            <a:ext cx="8229600" cy="487135"/>
          </a:xfrm>
        </p:spPr>
        <p:txBody>
          <a:bodyPr/>
          <a:lstStyle/>
          <a:p>
            <a:r>
              <a:rPr lang="en-US" sz="2400" b="1" dirty="0" smtClean="0"/>
              <a:t>Coordination Schemes comparison: the juice (1/2</a:t>
            </a:r>
            <a:r>
              <a:rPr lang="en-US" sz="2400" b="1" dirty="0" smtClean="0"/>
              <a:t>)</a:t>
            </a:r>
            <a:endParaRPr lang="en-US" sz="2400" b="1" dirty="0"/>
          </a:p>
        </p:txBody>
      </p:sp>
    </p:spTree>
    <p:extLst>
      <p:ext uri="{BB962C8B-B14F-4D97-AF65-F5344CB8AC3E}">
        <p14:creationId xmlns:p14="http://schemas.microsoft.com/office/powerpoint/2010/main" val="18767836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4"/>
          </p:nvPr>
        </p:nvSpPr>
        <p:spPr/>
        <p:txBody>
          <a:bodyPr/>
          <a:lstStyle/>
          <a:p>
            <a:fld id="{34721BB1-432A-5344-92A7-E5681479A72E}" type="slidenum">
              <a:rPr lang="en-US" smtClean="0"/>
              <a:pPr/>
              <a:t>4</a:t>
            </a:fld>
            <a:endParaRPr lang="en-US" dirty="0"/>
          </a:p>
        </p:txBody>
      </p:sp>
      <p:sp>
        <p:nvSpPr>
          <p:cNvPr id="4" name="Title 1"/>
          <p:cNvSpPr>
            <a:spLocks noGrp="1"/>
          </p:cNvSpPr>
          <p:nvPr>
            <p:ph type="title"/>
          </p:nvPr>
        </p:nvSpPr>
        <p:spPr>
          <a:xfrm>
            <a:off x="13430" y="20969"/>
            <a:ext cx="8229600" cy="487135"/>
          </a:xfrm>
        </p:spPr>
        <p:txBody>
          <a:bodyPr/>
          <a:lstStyle/>
          <a:p>
            <a:r>
              <a:rPr lang="en-US" sz="2400" b="1" dirty="0" smtClean="0"/>
              <a:t>Coordination Schemes comparison: the juice </a:t>
            </a:r>
            <a:r>
              <a:rPr lang="en-US" sz="2400" b="1" dirty="0" smtClean="0"/>
              <a:t>(2/2)</a:t>
            </a:r>
            <a:endParaRPr lang="en-US" sz="2400" b="1" dirty="0"/>
          </a:p>
        </p:txBody>
      </p:sp>
      <p:sp>
        <p:nvSpPr>
          <p:cNvPr id="5" name="Segnaposto contenuto 3"/>
          <p:cNvSpPr txBox="1">
            <a:spLocks/>
          </p:cNvSpPr>
          <p:nvPr/>
        </p:nvSpPr>
        <p:spPr>
          <a:xfrm>
            <a:off x="287226" y="702733"/>
            <a:ext cx="8568907" cy="5842000"/>
          </a:xfrm>
          <a:prstGeom prst="rect">
            <a:avLst/>
          </a:prstGeom>
        </p:spPr>
        <p:txBody>
          <a:bodyPr>
            <a:noAutofit/>
          </a:bodyPr>
          <a:lstStyle>
            <a:lvl1pPr marL="342900" indent="-342900" algn="l" defTabSz="457200" rtl="0" eaLnBrk="1" latinLnBrk="0" hangingPunct="1">
              <a:lnSpc>
                <a:spcPct val="130000"/>
              </a:lnSpc>
              <a:spcBef>
                <a:spcPct val="20000"/>
              </a:spcBef>
              <a:buFont typeface="Wingdings" charset="2"/>
              <a:buChar char="§"/>
              <a:defRPr sz="2000" kern="1200">
                <a:solidFill>
                  <a:schemeClr val="tx2"/>
                </a:solidFill>
                <a:latin typeface="Corbel"/>
                <a:ea typeface="+mn-ea"/>
                <a:cs typeface="Corbel"/>
              </a:defRPr>
            </a:lvl1pPr>
            <a:lvl2pPr marL="742950" indent="-285750" algn="l" defTabSz="457200" rtl="0" eaLnBrk="1" latinLnBrk="0" hangingPunct="1">
              <a:lnSpc>
                <a:spcPct val="130000"/>
              </a:lnSpc>
              <a:spcBef>
                <a:spcPct val="20000"/>
              </a:spcBef>
              <a:buFont typeface="Courier New"/>
              <a:buChar char="o"/>
              <a:defRPr sz="2000" kern="1200">
                <a:solidFill>
                  <a:schemeClr val="tx2">
                    <a:lumMod val="60000"/>
                    <a:lumOff val="40000"/>
                  </a:schemeClr>
                </a:solidFill>
                <a:latin typeface="+mn-lt"/>
                <a:ea typeface="+mn-ea"/>
                <a:cs typeface="+mn-cs"/>
              </a:defRPr>
            </a:lvl2pPr>
            <a:lvl3pPr marL="1143000" indent="-228600" algn="l" defTabSz="457200" rtl="0" eaLnBrk="1" latinLnBrk="0" hangingPunct="1">
              <a:lnSpc>
                <a:spcPct val="130000"/>
              </a:lnSpc>
              <a:spcBef>
                <a:spcPct val="20000"/>
              </a:spcBef>
              <a:buFont typeface="Arial"/>
              <a:buChar char="•"/>
              <a:defRPr sz="1600" kern="1200">
                <a:solidFill>
                  <a:schemeClr val="tx2">
                    <a:lumMod val="60000"/>
                    <a:lumOff val="40000"/>
                  </a:schemeClr>
                </a:solidFill>
                <a:latin typeface="+mn-lt"/>
                <a:ea typeface="+mn-ea"/>
                <a:cs typeface="+mn-cs"/>
              </a:defRPr>
            </a:lvl3pPr>
            <a:lvl4pPr marL="1600200" indent="-228600" algn="l" defTabSz="457200" rtl="0" eaLnBrk="1" latinLnBrk="0" hangingPunct="1">
              <a:lnSpc>
                <a:spcPct val="130000"/>
              </a:lnSpc>
              <a:spcBef>
                <a:spcPct val="20000"/>
              </a:spcBef>
              <a:buFont typeface="Arial"/>
              <a:buChar char="•"/>
              <a:defRPr sz="1600" kern="1200">
                <a:solidFill>
                  <a:schemeClr val="tx2">
                    <a:lumMod val="60000"/>
                    <a:lumOff val="40000"/>
                  </a:schemeClr>
                </a:solidFill>
                <a:latin typeface="+mn-lt"/>
                <a:ea typeface="+mn-ea"/>
                <a:cs typeface="+mn-cs"/>
              </a:defRPr>
            </a:lvl4pPr>
            <a:lvl5pPr marL="2057400" indent="-228600" algn="l" defTabSz="457200" rtl="0" eaLnBrk="1" latinLnBrk="0" hangingPunct="1">
              <a:lnSpc>
                <a:spcPct val="130000"/>
              </a:lnSpc>
              <a:spcBef>
                <a:spcPct val="20000"/>
              </a:spcBef>
              <a:buFont typeface="Arial"/>
              <a:buChar char="•"/>
              <a:defRPr sz="1600" kern="1200">
                <a:solidFill>
                  <a:schemeClr val="tx2">
                    <a:lumMod val="60000"/>
                    <a:lumOff val="40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600" b="1" dirty="0">
                <a:solidFill>
                  <a:srgbClr val="FF0000"/>
                </a:solidFill>
              </a:rPr>
              <a:t>Local or centralized schemes</a:t>
            </a:r>
          </a:p>
          <a:p>
            <a:pPr lvl="1"/>
            <a:r>
              <a:rPr lang="en-US" sz="1600" u="sng" dirty="0">
                <a:solidFill>
                  <a:schemeClr val="tx1"/>
                </a:solidFill>
              </a:rPr>
              <a:t>Decentralized schemes are usually less efficient than centralized ones</a:t>
            </a:r>
            <a:r>
              <a:rPr lang="en-US" sz="1600" dirty="0">
                <a:solidFill>
                  <a:schemeClr val="tx1"/>
                </a:solidFill>
              </a:rPr>
              <a:t> because </a:t>
            </a:r>
            <a:r>
              <a:rPr lang="en-US" sz="1600" dirty="0" smtClean="0">
                <a:solidFill>
                  <a:schemeClr val="tx1"/>
                </a:solidFill>
              </a:rPr>
              <a:t>of the </a:t>
            </a:r>
            <a:r>
              <a:rPr lang="en-US" sz="1600" dirty="0">
                <a:solidFill>
                  <a:schemeClr val="tx1"/>
                </a:solidFill>
              </a:rPr>
              <a:t>two-step </a:t>
            </a:r>
            <a:r>
              <a:rPr lang="en-US" sz="1600" dirty="0" smtClean="0">
                <a:solidFill>
                  <a:schemeClr val="tx1"/>
                </a:solidFill>
              </a:rPr>
              <a:t>optimization process and of some consequent undue rigidities (e.g. imposing flow at the TSO-DSO interface </a:t>
            </a:r>
            <a:r>
              <a:rPr lang="en-US" sz="1600" dirty="0">
                <a:solidFill>
                  <a:schemeClr val="tx1"/>
                </a:solidFill>
              </a:rPr>
              <a:t>in </a:t>
            </a:r>
            <a:r>
              <a:rPr lang="en-US" sz="1600" dirty="0" smtClean="0">
                <a:solidFill>
                  <a:schemeClr val="tx1"/>
                </a:solidFill>
              </a:rPr>
              <a:t>CS-C). </a:t>
            </a:r>
          </a:p>
          <a:p>
            <a:pPr lvl="1"/>
            <a:r>
              <a:rPr lang="en-US" sz="1600" u="sng" dirty="0" smtClean="0">
                <a:solidFill>
                  <a:schemeClr val="tx1"/>
                </a:solidFill>
              </a:rPr>
              <a:t>Scarcity </a:t>
            </a:r>
            <a:r>
              <a:rPr lang="en-US" sz="1600" u="sng" dirty="0">
                <a:solidFill>
                  <a:schemeClr val="tx1"/>
                </a:solidFill>
              </a:rPr>
              <a:t>of liquidity and potential impact of local market </a:t>
            </a:r>
            <a:r>
              <a:rPr lang="en-US" sz="1600" u="sng" dirty="0" smtClean="0">
                <a:solidFill>
                  <a:schemeClr val="tx1"/>
                </a:solidFill>
              </a:rPr>
              <a:t>power </a:t>
            </a:r>
            <a:r>
              <a:rPr lang="en-US" sz="1600" dirty="0" smtClean="0">
                <a:solidFill>
                  <a:schemeClr val="tx1"/>
                </a:solidFill>
              </a:rPr>
              <a:t>(not investigated in SmartNet), </a:t>
            </a:r>
            <a:r>
              <a:rPr lang="en-US" sz="1600" dirty="0">
                <a:solidFill>
                  <a:schemeClr val="tx1"/>
                </a:solidFill>
              </a:rPr>
              <a:t>along with </a:t>
            </a:r>
            <a:r>
              <a:rPr lang="en-US" sz="1600" u="sng" dirty="0">
                <a:solidFill>
                  <a:schemeClr val="tx1"/>
                </a:solidFill>
              </a:rPr>
              <a:t>extra constraints introduced to avoid counteracting actions </a:t>
            </a:r>
            <a:r>
              <a:rPr lang="en-US" sz="1600" dirty="0">
                <a:solidFill>
                  <a:schemeClr val="tx1"/>
                </a:solidFill>
              </a:rPr>
              <a:t>between local congestion market and balancing market (e.g. increasing system imbalance while solving local congestion) furthermore negatively affect economic efficiency of decentralized schemes. </a:t>
            </a:r>
          </a:p>
          <a:p>
            <a:pPr lvl="1"/>
            <a:r>
              <a:rPr lang="en-US" sz="1600" u="sng" dirty="0">
                <a:solidFill>
                  <a:schemeClr val="tx1"/>
                </a:solidFill>
              </a:rPr>
              <a:t>Local congestion markets should have a “reasonable” size </a:t>
            </a:r>
            <a:r>
              <a:rPr lang="en-US" sz="1600" dirty="0">
                <a:solidFill>
                  <a:schemeClr val="tx1"/>
                </a:solidFill>
              </a:rPr>
              <a:t>and guarantee a sufficient number of actors are in competition in order to prevent scarcity of liquidity and exercise of local market power. Small DSOs could need to pool-up</a:t>
            </a:r>
            <a:r>
              <a:rPr lang="en-US" sz="1600" dirty="0" smtClean="0">
                <a:solidFill>
                  <a:schemeClr val="tx1"/>
                </a:solidFill>
              </a:rPr>
              <a:t>.</a:t>
            </a:r>
          </a:p>
          <a:p>
            <a:pPr lvl="1"/>
            <a:endParaRPr lang="en-US" sz="1600" dirty="0">
              <a:solidFill>
                <a:schemeClr val="tx1"/>
              </a:solidFill>
            </a:endParaRPr>
          </a:p>
          <a:p>
            <a:r>
              <a:rPr lang="en-US" sz="1600" b="1" dirty="0">
                <a:solidFill>
                  <a:srgbClr val="FF0000"/>
                </a:solidFill>
              </a:rPr>
              <a:t>Market products </a:t>
            </a:r>
          </a:p>
          <a:p>
            <a:pPr lvl="1"/>
            <a:r>
              <a:rPr lang="en-US" sz="1600" dirty="0">
                <a:solidFill>
                  <a:schemeClr val="tx1"/>
                </a:solidFill>
              </a:rPr>
              <a:t>Ensuring level playing field in the participation of distributed resources (especially industrial loads) to the tertiary market means to be able to </a:t>
            </a:r>
            <a:r>
              <a:rPr lang="en-US" sz="1600" u="sng" dirty="0">
                <a:solidFill>
                  <a:schemeClr val="tx1"/>
                </a:solidFill>
              </a:rPr>
              <a:t>incorporate into the market </a:t>
            </a:r>
            <a:r>
              <a:rPr lang="en-US" sz="1600" u="sng" dirty="0" smtClean="0">
                <a:solidFill>
                  <a:schemeClr val="tx1"/>
                </a:solidFill>
              </a:rPr>
              <a:t>new products </a:t>
            </a:r>
            <a:r>
              <a:rPr lang="en-US" sz="1600" dirty="0" smtClean="0">
                <a:solidFill>
                  <a:schemeClr val="tx1"/>
                </a:solidFill>
              </a:rPr>
              <a:t>taking into account some </a:t>
            </a:r>
            <a:r>
              <a:rPr lang="en-US" sz="1600" dirty="0">
                <a:solidFill>
                  <a:schemeClr val="tx1"/>
                </a:solidFill>
              </a:rPr>
              <a:t>peculiarities of such resources </a:t>
            </a:r>
            <a:endParaRPr lang="en-GB" sz="1600" dirty="0">
              <a:solidFill>
                <a:schemeClr val="tx1"/>
              </a:solidFill>
            </a:endParaRPr>
          </a:p>
        </p:txBody>
      </p:sp>
    </p:spTree>
    <p:extLst>
      <p:ext uri="{BB962C8B-B14F-4D97-AF65-F5344CB8AC3E}">
        <p14:creationId xmlns:p14="http://schemas.microsoft.com/office/powerpoint/2010/main" val="37003172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586" y="190880"/>
            <a:ext cx="8229600" cy="487135"/>
          </a:xfrm>
        </p:spPr>
        <p:txBody>
          <a:bodyPr/>
          <a:lstStyle/>
          <a:p>
            <a:r>
              <a:rPr lang="en-US" sz="2400" b="1" dirty="0" smtClean="0"/>
              <a:t>Some conclusive remarks</a:t>
            </a:r>
            <a:endParaRPr lang="en-US" sz="2400" b="1" dirty="0"/>
          </a:p>
        </p:txBody>
      </p:sp>
      <p:sp>
        <p:nvSpPr>
          <p:cNvPr id="4" name="Slide Number Placeholder 3"/>
          <p:cNvSpPr>
            <a:spLocks noGrp="1"/>
          </p:cNvSpPr>
          <p:nvPr>
            <p:ph type="sldNum" sz="quarter" idx="4"/>
          </p:nvPr>
        </p:nvSpPr>
        <p:spPr/>
        <p:txBody>
          <a:bodyPr/>
          <a:lstStyle/>
          <a:p>
            <a:fld id="{34721BB1-432A-5344-92A7-E5681479A72E}" type="slidenum">
              <a:rPr lang="en-US" smtClean="0"/>
              <a:pPr/>
              <a:t>5</a:t>
            </a:fld>
            <a:endParaRPr lang="en-US" dirty="0"/>
          </a:p>
        </p:txBody>
      </p:sp>
      <p:sp>
        <p:nvSpPr>
          <p:cNvPr id="11" name="Segnaposto contenuto 3"/>
          <p:cNvSpPr>
            <a:spLocks noGrp="1"/>
          </p:cNvSpPr>
          <p:nvPr>
            <p:ph idx="1"/>
          </p:nvPr>
        </p:nvSpPr>
        <p:spPr>
          <a:xfrm>
            <a:off x="277586" y="897467"/>
            <a:ext cx="8492705" cy="5457734"/>
          </a:xfrm>
        </p:spPr>
        <p:txBody>
          <a:bodyPr>
            <a:noAutofit/>
          </a:bodyPr>
          <a:lstStyle/>
          <a:p>
            <a:r>
              <a:rPr lang="en-GB" sz="1600" dirty="0" smtClean="0">
                <a:solidFill>
                  <a:schemeClr val="tx1"/>
                </a:solidFill>
              </a:rPr>
              <a:t>Provided:</a:t>
            </a:r>
          </a:p>
          <a:p>
            <a:pPr lvl="1"/>
            <a:r>
              <a:rPr lang="en-GB" sz="1600" dirty="0" smtClean="0">
                <a:solidFill>
                  <a:schemeClr val="tx1"/>
                </a:solidFill>
              </a:rPr>
              <a:t>the </a:t>
            </a:r>
            <a:r>
              <a:rPr lang="en-GB" sz="1600" dirty="0" smtClean="0">
                <a:solidFill>
                  <a:schemeClr val="tx1"/>
                </a:solidFill>
              </a:rPr>
              <a:t>regulation helps to abandon the fit-and-forget </a:t>
            </a:r>
            <a:r>
              <a:rPr lang="en-GB" sz="1600" dirty="0" smtClean="0">
                <a:solidFill>
                  <a:schemeClr val="tx1"/>
                </a:solidFill>
              </a:rPr>
              <a:t>(oversizing) planning </a:t>
            </a:r>
            <a:r>
              <a:rPr lang="en-GB" sz="1600" dirty="0" smtClean="0">
                <a:solidFill>
                  <a:schemeClr val="tx1"/>
                </a:solidFill>
              </a:rPr>
              <a:t>policy </a:t>
            </a:r>
            <a:r>
              <a:rPr lang="en-GB" sz="1600" dirty="0" smtClean="0">
                <a:solidFill>
                  <a:schemeClr val="tx1"/>
                </a:solidFill>
              </a:rPr>
              <a:t>in Distribution,</a:t>
            </a:r>
          </a:p>
          <a:p>
            <a:pPr lvl="1"/>
            <a:r>
              <a:rPr lang="en-GB" sz="1600" dirty="0">
                <a:solidFill>
                  <a:schemeClr val="tx1"/>
                </a:solidFill>
              </a:rPr>
              <a:t>forecasting errors are coped </a:t>
            </a:r>
            <a:r>
              <a:rPr lang="en-GB" sz="1600" dirty="0" smtClean="0">
                <a:solidFill>
                  <a:schemeClr val="tx1"/>
                </a:solidFill>
              </a:rPr>
              <a:t>with,</a:t>
            </a:r>
          </a:p>
          <a:p>
            <a:pPr marL="400050" lvl="1" indent="0">
              <a:buNone/>
            </a:pPr>
            <a:r>
              <a:rPr lang="en-GB" sz="1600" u="sng" dirty="0" smtClean="0">
                <a:solidFill>
                  <a:schemeClr val="tx1"/>
                </a:solidFill>
              </a:rPr>
              <a:t>CS-D (integrated TSO-DSO scheme) could show its superiority over CS-A. However, due to complexity reasons, the “depth” cannot be pushed till single </a:t>
            </a:r>
            <a:r>
              <a:rPr lang="en-GB" sz="1600" u="sng" dirty="0" smtClean="0">
                <a:solidFill>
                  <a:schemeClr val="tx1"/>
                </a:solidFill>
              </a:rPr>
              <a:t>LV</a:t>
            </a:r>
            <a:r>
              <a:rPr lang="en-GB" sz="1600" u="sng" dirty="0" smtClean="0">
                <a:solidFill>
                  <a:schemeClr val="tx1"/>
                </a:solidFill>
              </a:rPr>
              <a:t> </a:t>
            </a:r>
            <a:r>
              <a:rPr lang="en-GB" sz="1600" u="sng" dirty="0" smtClean="0">
                <a:solidFill>
                  <a:schemeClr val="tx1"/>
                </a:solidFill>
              </a:rPr>
              <a:t>nodes.</a:t>
            </a:r>
          </a:p>
          <a:p>
            <a:pPr marL="400050" lvl="1" indent="0">
              <a:buNone/>
            </a:pPr>
            <a:r>
              <a:rPr lang="en-GB" sz="1600" dirty="0" smtClean="0">
                <a:solidFill>
                  <a:schemeClr val="tx1"/>
                </a:solidFill>
              </a:rPr>
              <a:t>For them, a methodology foreseeing a </a:t>
            </a:r>
            <a:r>
              <a:rPr lang="en-GB" sz="1600" u="sng" dirty="0" smtClean="0">
                <a:solidFill>
                  <a:schemeClr val="tx1"/>
                </a:solidFill>
              </a:rPr>
              <a:t>real </a:t>
            </a:r>
            <a:r>
              <a:rPr lang="en-GB" sz="1600" u="sng" dirty="0">
                <a:solidFill>
                  <a:schemeClr val="tx1"/>
                </a:solidFill>
              </a:rPr>
              <a:t>time estimation of the Capability Curve </a:t>
            </a:r>
            <a:r>
              <a:rPr lang="en-GB" sz="1600" dirty="0">
                <a:solidFill>
                  <a:schemeClr val="tx1"/>
                </a:solidFill>
              </a:rPr>
              <a:t>(see experience of Pilot A</a:t>
            </a:r>
            <a:r>
              <a:rPr lang="en-GB" sz="1600" dirty="0" smtClean="0">
                <a:solidFill>
                  <a:schemeClr val="tx1"/>
                </a:solidFill>
              </a:rPr>
              <a:t>)</a:t>
            </a:r>
            <a:r>
              <a:rPr lang="en-GB" sz="1600" dirty="0">
                <a:solidFill>
                  <a:schemeClr val="tx1"/>
                </a:solidFill>
              </a:rPr>
              <a:t> could be profitably </a:t>
            </a:r>
            <a:r>
              <a:rPr lang="en-GB" sz="1600" dirty="0" smtClean="0">
                <a:solidFill>
                  <a:schemeClr val="tx1"/>
                </a:solidFill>
              </a:rPr>
              <a:t>employed. </a:t>
            </a:r>
          </a:p>
          <a:p>
            <a:pPr marL="400050" lvl="1" indent="0">
              <a:buNone/>
            </a:pPr>
            <a:r>
              <a:rPr lang="en-GB" sz="1600" dirty="0" smtClean="0">
                <a:solidFill>
                  <a:schemeClr val="tx1"/>
                </a:solidFill>
              </a:rPr>
              <a:t>However, </a:t>
            </a:r>
            <a:r>
              <a:rPr lang="en-GB" sz="1600" u="sng" dirty="0" smtClean="0">
                <a:solidFill>
                  <a:schemeClr val="tx1"/>
                </a:solidFill>
              </a:rPr>
              <a:t>providing observability of the distribution grids implies new important investments </a:t>
            </a:r>
            <a:r>
              <a:rPr lang="en-GB" sz="1600" dirty="0" smtClean="0">
                <a:solidFill>
                  <a:schemeClr val="tx1"/>
                </a:solidFill>
              </a:rPr>
              <a:t>by the </a:t>
            </a:r>
            <a:r>
              <a:rPr lang="en-GB" sz="1600" dirty="0" smtClean="0">
                <a:solidFill>
                  <a:schemeClr val="tx1"/>
                </a:solidFill>
              </a:rPr>
              <a:t>system. </a:t>
            </a:r>
            <a:r>
              <a:rPr lang="en-GB" sz="1600" dirty="0" smtClean="0">
                <a:solidFill>
                  <a:schemeClr val="tx1"/>
                </a:solidFill>
              </a:rPr>
              <a:t>As during the first years the entity of such investments could be higher than the advantages, proper regulatory </a:t>
            </a:r>
            <a:r>
              <a:rPr lang="en-GB" sz="1600" dirty="0" err="1" smtClean="0">
                <a:solidFill>
                  <a:schemeClr val="tx1"/>
                </a:solidFill>
              </a:rPr>
              <a:t>incentivisation</a:t>
            </a:r>
            <a:r>
              <a:rPr lang="en-GB" sz="1600" dirty="0" smtClean="0">
                <a:solidFill>
                  <a:schemeClr val="tx1"/>
                </a:solidFill>
              </a:rPr>
              <a:t> </a:t>
            </a:r>
            <a:r>
              <a:rPr lang="en-GB" sz="1600" dirty="0" smtClean="0">
                <a:solidFill>
                  <a:schemeClr val="tx1"/>
                </a:solidFill>
              </a:rPr>
              <a:t>could </a:t>
            </a:r>
            <a:r>
              <a:rPr lang="en-GB" sz="1600" dirty="0" smtClean="0">
                <a:solidFill>
                  <a:schemeClr val="tx1"/>
                </a:solidFill>
              </a:rPr>
              <a:t>help considerably.</a:t>
            </a:r>
          </a:p>
          <a:p>
            <a:pPr marL="400050" lvl="1" indent="0">
              <a:buNone/>
            </a:pPr>
            <a:endParaRPr lang="en-GB" sz="1600" dirty="0" smtClean="0">
              <a:solidFill>
                <a:schemeClr val="tx1"/>
              </a:solidFill>
            </a:endParaRPr>
          </a:p>
          <a:p>
            <a:pPr marL="285750"/>
            <a:r>
              <a:rPr lang="en-GB" sz="1600" dirty="0" smtClean="0">
                <a:solidFill>
                  <a:schemeClr val="tx1"/>
                </a:solidFill>
              </a:rPr>
              <a:t>Applying strict time specification (4 seconds for control) to machines that were not put into service for this can generate problems of slow response (Pilot A). ICT readiness and response should also be tested (Pilot B). In case, </a:t>
            </a:r>
            <a:r>
              <a:rPr lang="en-GB" sz="1600" u="sng" dirty="0" smtClean="0">
                <a:solidFill>
                  <a:schemeClr val="tx1"/>
                </a:solidFill>
              </a:rPr>
              <a:t>it could be important to find a role for the new flexibility taking into account inherent limitations</a:t>
            </a:r>
            <a:r>
              <a:rPr lang="en-GB" sz="1600" dirty="0" smtClean="0">
                <a:solidFill>
                  <a:schemeClr val="tx1"/>
                </a:solidFill>
              </a:rPr>
              <a:t>. Taking this in mind could call to restructure current reserves procurement modalities.</a:t>
            </a:r>
            <a:endParaRPr lang="en-GB" sz="1400" dirty="0">
              <a:solidFill>
                <a:schemeClr val="tx1"/>
              </a:solidFill>
            </a:endParaRPr>
          </a:p>
        </p:txBody>
      </p:sp>
    </p:spTree>
    <p:extLst>
      <p:ext uri="{BB962C8B-B14F-4D97-AF65-F5344CB8AC3E}">
        <p14:creationId xmlns:p14="http://schemas.microsoft.com/office/powerpoint/2010/main" val="34976280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4"/>
          </p:nvPr>
        </p:nvSpPr>
        <p:spPr/>
        <p:txBody>
          <a:bodyPr/>
          <a:lstStyle/>
          <a:p>
            <a:fld id="{34721BB1-432A-5344-92A7-E5681479A72E}" type="slidenum">
              <a:rPr lang="en-US" smtClean="0"/>
              <a:pPr/>
              <a:t>6</a:t>
            </a:fld>
            <a:endParaRPr lang="en-US" dirty="0"/>
          </a:p>
        </p:txBody>
      </p:sp>
      <p:sp>
        <p:nvSpPr>
          <p:cNvPr id="6" name="Title 1"/>
          <p:cNvSpPr>
            <a:spLocks noGrp="1"/>
          </p:cNvSpPr>
          <p:nvPr>
            <p:ph type="title"/>
          </p:nvPr>
        </p:nvSpPr>
        <p:spPr>
          <a:xfrm>
            <a:off x="177103" y="190880"/>
            <a:ext cx="8229600" cy="487135"/>
          </a:xfrm>
        </p:spPr>
        <p:txBody>
          <a:bodyPr/>
          <a:lstStyle/>
          <a:p>
            <a:r>
              <a:rPr lang="en-US" sz="2400" b="1" dirty="0"/>
              <a:t>What will remain after the light is turned off</a:t>
            </a:r>
          </a:p>
        </p:txBody>
      </p:sp>
      <p:sp>
        <p:nvSpPr>
          <p:cNvPr id="10" name="Segnaposto contenuto 3"/>
          <p:cNvSpPr>
            <a:spLocks noGrp="1"/>
          </p:cNvSpPr>
          <p:nvPr>
            <p:ph idx="1"/>
          </p:nvPr>
        </p:nvSpPr>
        <p:spPr>
          <a:xfrm>
            <a:off x="302354" y="995800"/>
            <a:ext cx="8308246" cy="5376334"/>
          </a:xfrm>
        </p:spPr>
        <p:txBody>
          <a:bodyPr>
            <a:noAutofit/>
          </a:bodyPr>
          <a:lstStyle/>
          <a:p>
            <a:r>
              <a:rPr lang="en-GB" sz="1800" dirty="0" smtClean="0">
                <a:solidFill>
                  <a:schemeClr val="tx1"/>
                </a:solidFill>
              </a:rPr>
              <a:t>A comprehensive SW platform already </a:t>
            </a:r>
            <a:r>
              <a:rPr lang="en-GB" sz="1800" dirty="0" smtClean="0">
                <a:solidFill>
                  <a:schemeClr val="tx1"/>
                </a:solidFill>
              </a:rPr>
              <a:t>run on</a:t>
            </a:r>
            <a:r>
              <a:rPr lang="en-GB" sz="1800" dirty="0" smtClean="0">
                <a:solidFill>
                  <a:schemeClr val="tx1"/>
                </a:solidFill>
              </a:rPr>
              <a:t> </a:t>
            </a:r>
            <a:r>
              <a:rPr lang="en-GB" sz="1800" dirty="0" smtClean="0">
                <a:solidFill>
                  <a:schemeClr val="tx1"/>
                </a:solidFill>
              </a:rPr>
              <a:t>three national cases, but which could be </a:t>
            </a:r>
            <a:r>
              <a:rPr lang="en-GB" sz="1800" dirty="0" smtClean="0">
                <a:solidFill>
                  <a:schemeClr val="tx1"/>
                </a:solidFill>
              </a:rPr>
              <a:t>used to </a:t>
            </a:r>
            <a:r>
              <a:rPr lang="en-GB" sz="1800" dirty="0" smtClean="0">
                <a:solidFill>
                  <a:schemeClr val="tx1"/>
                </a:solidFill>
              </a:rPr>
              <a:t>study further cases whenever of interest for the European stakeholders.</a:t>
            </a:r>
          </a:p>
          <a:p>
            <a:r>
              <a:rPr lang="en-GB" sz="1800" dirty="0" smtClean="0">
                <a:solidFill>
                  <a:schemeClr val="tx1"/>
                </a:solidFill>
              </a:rPr>
              <a:t>A new methodology to compare CS on the basis of an objective CBA</a:t>
            </a:r>
          </a:p>
          <a:p>
            <a:r>
              <a:rPr lang="en-US" sz="1800" dirty="0" smtClean="0">
                <a:solidFill>
                  <a:schemeClr val="tx1"/>
                </a:solidFill>
              </a:rPr>
              <a:t>Very detailed benchmark scenarios </a:t>
            </a:r>
            <a:r>
              <a:rPr lang="en-US" sz="1800" dirty="0">
                <a:solidFill>
                  <a:schemeClr val="tx1"/>
                </a:solidFill>
              </a:rPr>
              <a:t>at 2030 for </a:t>
            </a:r>
            <a:r>
              <a:rPr lang="en-US" sz="1800" dirty="0" smtClean="0">
                <a:solidFill>
                  <a:schemeClr val="tx1"/>
                </a:solidFill>
              </a:rPr>
              <a:t>Italy</a:t>
            </a:r>
            <a:r>
              <a:rPr lang="en-US" sz="1800" dirty="0">
                <a:solidFill>
                  <a:schemeClr val="tx1"/>
                </a:solidFill>
              </a:rPr>
              <a:t>, Denmark and </a:t>
            </a:r>
            <a:r>
              <a:rPr lang="en-US" sz="1800" dirty="0" smtClean="0">
                <a:solidFill>
                  <a:schemeClr val="tx1"/>
                </a:solidFill>
              </a:rPr>
              <a:t>Spain</a:t>
            </a:r>
            <a:endParaRPr lang="en-GB" sz="1200" dirty="0" smtClean="0">
              <a:solidFill>
                <a:schemeClr val="tx1"/>
              </a:solidFill>
            </a:endParaRPr>
          </a:p>
          <a:p>
            <a:r>
              <a:rPr lang="en-GB" sz="1800" dirty="0" smtClean="0">
                <a:solidFill>
                  <a:schemeClr val="tx1"/>
                </a:solidFill>
              </a:rPr>
              <a:t>Three national pilots which could be seen by Regulators as a starting point for </a:t>
            </a:r>
            <a:r>
              <a:rPr lang="en-GB" sz="1800" dirty="0">
                <a:solidFill>
                  <a:schemeClr val="tx1"/>
                </a:solidFill>
              </a:rPr>
              <a:t>national Sandboxes.</a:t>
            </a:r>
          </a:p>
          <a:p>
            <a:pPr lvl="0"/>
            <a:r>
              <a:rPr lang="en-GB" sz="1800" dirty="0">
                <a:solidFill>
                  <a:schemeClr val="tx1"/>
                </a:solidFill>
              </a:rPr>
              <a:t>An in-depth analysis of the simulation results, which brought to the formulation of a set of regulatory </a:t>
            </a:r>
            <a:r>
              <a:rPr lang="en-GB" sz="1800" dirty="0" smtClean="0">
                <a:solidFill>
                  <a:schemeClr val="tx1"/>
                </a:solidFill>
              </a:rPr>
              <a:t>guidelines as a final view of the project targeted to Regulators and Institutions: </a:t>
            </a:r>
            <a:r>
              <a:rPr lang="en-GB" sz="1800" dirty="0" smtClean="0">
                <a:solidFill>
                  <a:srgbClr val="FF0000"/>
                </a:solidFill>
              </a:rPr>
              <a:t>deliverable D6.3 is in public consultation on the SmartNet web and will </a:t>
            </a:r>
            <a:r>
              <a:rPr lang="en-GB" sz="1800" dirty="0" smtClean="0">
                <a:solidFill>
                  <a:srgbClr val="FF0000"/>
                </a:solidFill>
              </a:rPr>
              <a:t>wait </a:t>
            </a:r>
            <a:r>
              <a:rPr lang="en-GB" sz="1800" dirty="0" smtClean="0">
                <a:solidFill>
                  <a:srgbClr val="FF0000"/>
                </a:solidFill>
              </a:rPr>
              <a:t>for Stakeholders feedbacks (deadline in one month from now).</a:t>
            </a:r>
          </a:p>
          <a:p>
            <a:endParaRPr lang="en-GB" sz="1100" dirty="0" smtClean="0">
              <a:solidFill>
                <a:srgbClr val="FF0000"/>
              </a:solidFill>
            </a:endParaRPr>
          </a:p>
          <a:p>
            <a:pPr marL="400050" lvl="1" indent="0">
              <a:buNone/>
            </a:pPr>
            <a:r>
              <a:rPr lang="en-GB" sz="1800" dirty="0" smtClean="0">
                <a:solidFill>
                  <a:srgbClr val="FF0000"/>
                </a:solidFill>
              </a:rPr>
              <a:t>All main SmartNet achievements are summarized in a booklet available on the SmartNet web site.</a:t>
            </a:r>
          </a:p>
        </p:txBody>
      </p:sp>
      <p:sp>
        <p:nvSpPr>
          <p:cNvPr id="2" name="Rettangolo 1"/>
          <p:cNvSpPr/>
          <p:nvPr/>
        </p:nvSpPr>
        <p:spPr>
          <a:xfrm>
            <a:off x="618067" y="5452533"/>
            <a:ext cx="7788636" cy="787400"/>
          </a:xfrm>
          <a:prstGeom prst="rect">
            <a:avLst/>
          </a:prstGeom>
          <a:noFill/>
          <a:ln>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6683792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4"/>
          </p:nvPr>
        </p:nvSpPr>
        <p:spPr/>
        <p:txBody>
          <a:bodyPr/>
          <a:lstStyle/>
          <a:p>
            <a:fld id="{34721BB1-432A-5344-92A7-E5681479A72E}" type="slidenum">
              <a:rPr lang="en-US" smtClean="0"/>
              <a:pPr/>
              <a:t>7</a:t>
            </a:fld>
            <a:endParaRPr lang="en-US" dirty="0"/>
          </a:p>
        </p:txBody>
      </p:sp>
      <p:sp>
        <p:nvSpPr>
          <p:cNvPr id="29" name="Title 1"/>
          <p:cNvSpPr>
            <a:spLocks noGrp="1"/>
          </p:cNvSpPr>
          <p:nvPr>
            <p:ph type="title"/>
          </p:nvPr>
        </p:nvSpPr>
        <p:spPr>
          <a:xfrm>
            <a:off x="200025" y="141464"/>
            <a:ext cx="8229600" cy="493111"/>
          </a:xfrm>
        </p:spPr>
        <p:txBody>
          <a:bodyPr/>
          <a:lstStyle/>
          <a:p>
            <a:r>
              <a:rPr lang="nl-BE" sz="2400" b="1" dirty="0" smtClean="0"/>
              <a:t>Thanks!</a:t>
            </a:r>
            <a:endParaRPr lang="nl-BE" sz="2400" b="1" dirty="0"/>
          </a:p>
        </p:txBody>
      </p:sp>
      <p:sp>
        <p:nvSpPr>
          <p:cNvPr id="30" name="Segnaposto contenuto 3"/>
          <p:cNvSpPr txBox="1">
            <a:spLocks/>
          </p:cNvSpPr>
          <p:nvPr/>
        </p:nvSpPr>
        <p:spPr>
          <a:xfrm>
            <a:off x="622719" y="1109311"/>
            <a:ext cx="7806905" cy="4800422"/>
          </a:xfrm>
          <a:prstGeom prst="rect">
            <a:avLst/>
          </a:prstGeom>
        </p:spPr>
        <p:txBody>
          <a:bodyPr>
            <a:noAutofit/>
          </a:bodyPr>
          <a:lstStyle>
            <a:lvl1pPr marL="342900" indent="-342900" algn="l" defTabSz="457200" rtl="0" eaLnBrk="1" latinLnBrk="0" hangingPunct="1">
              <a:lnSpc>
                <a:spcPct val="130000"/>
              </a:lnSpc>
              <a:spcBef>
                <a:spcPct val="20000"/>
              </a:spcBef>
              <a:buFont typeface="Wingdings" charset="2"/>
              <a:buChar char="§"/>
              <a:defRPr sz="2000" kern="1200">
                <a:solidFill>
                  <a:schemeClr val="tx2"/>
                </a:solidFill>
                <a:latin typeface="Corbel"/>
                <a:ea typeface="+mn-ea"/>
                <a:cs typeface="Corbel"/>
              </a:defRPr>
            </a:lvl1pPr>
            <a:lvl2pPr marL="742950" indent="-285750" algn="l" defTabSz="457200" rtl="0" eaLnBrk="1" latinLnBrk="0" hangingPunct="1">
              <a:lnSpc>
                <a:spcPct val="130000"/>
              </a:lnSpc>
              <a:spcBef>
                <a:spcPct val="20000"/>
              </a:spcBef>
              <a:buFont typeface="Courier New"/>
              <a:buChar char="o"/>
              <a:defRPr sz="2000" kern="1200">
                <a:solidFill>
                  <a:schemeClr val="tx2">
                    <a:lumMod val="60000"/>
                    <a:lumOff val="40000"/>
                  </a:schemeClr>
                </a:solidFill>
                <a:latin typeface="+mn-lt"/>
                <a:ea typeface="+mn-ea"/>
                <a:cs typeface="+mn-cs"/>
              </a:defRPr>
            </a:lvl2pPr>
            <a:lvl3pPr marL="1143000" indent="-228600" algn="l" defTabSz="457200" rtl="0" eaLnBrk="1" latinLnBrk="0" hangingPunct="1">
              <a:lnSpc>
                <a:spcPct val="130000"/>
              </a:lnSpc>
              <a:spcBef>
                <a:spcPct val="20000"/>
              </a:spcBef>
              <a:buFont typeface="Arial"/>
              <a:buChar char="•"/>
              <a:defRPr sz="1600" kern="1200">
                <a:solidFill>
                  <a:schemeClr val="tx2">
                    <a:lumMod val="60000"/>
                    <a:lumOff val="40000"/>
                  </a:schemeClr>
                </a:solidFill>
                <a:latin typeface="+mn-lt"/>
                <a:ea typeface="+mn-ea"/>
                <a:cs typeface="+mn-cs"/>
              </a:defRPr>
            </a:lvl3pPr>
            <a:lvl4pPr marL="1600200" indent="-228600" algn="l" defTabSz="457200" rtl="0" eaLnBrk="1" latinLnBrk="0" hangingPunct="1">
              <a:lnSpc>
                <a:spcPct val="130000"/>
              </a:lnSpc>
              <a:spcBef>
                <a:spcPct val="20000"/>
              </a:spcBef>
              <a:buFont typeface="Arial"/>
              <a:buChar char="•"/>
              <a:defRPr sz="1600" kern="1200">
                <a:solidFill>
                  <a:schemeClr val="tx2">
                    <a:lumMod val="60000"/>
                    <a:lumOff val="40000"/>
                  </a:schemeClr>
                </a:solidFill>
                <a:latin typeface="+mn-lt"/>
                <a:ea typeface="+mn-ea"/>
                <a:cs typeface="+mn-cs"/>
              </a:defRPr>
            </a:lvl4pPr>
            <a:lvl5pPr marL="2057400" indent="-228600" algn="l" defTabSz="457200" rtl="0" eaLnBrk="1" latinLnBrk="0" hangingPunct="1">
              <a:lnSpc>
                <a:spcPct val="130000"/>
              </a:lnSpc>
              <a:spcBef>
                <a:spcPct val="20000"/>
              </a:spcBef>
              <a:buFont typeface="Arial"/>
              <a:buChar char="•"/>
              <a:defRPr sz="1600" kern="1200">
                <a:solidFill>
                  <a:schemeClr val="tx2">
                    <a:lumMod val="60000"/>
                    <a:lumOff val="40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b="1" dirty="0" smtClean="0">
                <a:solidFill>
                  <a:srgbClr val="FF0000"/>
                </a:solidFill>
              </a:rPr>
              <a:t>I would like to say thank you to all SmartNet partner for the excellent team work done in 3.5 years of project activities</a:t>
            </a:r>
          </a:p>
          <a:p>
            <a:endParaRPr lang="en-GB" sz="1800" b="1" dirty="0" smtClean="0">
              <a:solidFill>
                <a:schemeClr val="tx1"/>
              </a:solidFill>
            </a:endParaRPr>
          </a:p>
          <a:p>
            <a:r>
              <a:rPr lang="en-GB" sz="1800" b="1" dirty="0" smtClean="0">
                <a:solidFill>
                  <a:schemeClr val="tx1"/>
                </a:solidFill>
              </a:rPr>
              <a:t>Special thanks to:</a:t>
            </a:r>
          </a:p>
          <a:p>
            <a:pPr lvl="1"/>
            <a:r>
              <a:rPr lang="en-GB" sz="1800" b="1" dirty="0">
                <a:solidFill>
                  <a:schemeClr val="tx1"/>
                </a:solidFill>
              </a:rPr>
              <a:t>T</a:t>
            </a:r>
            <a:r>
              <a:rPr lang="en-GB" sz="1800" b="1" dirty="0" smtClean="0">
                <a:solidFill>
                  <a:schemeClr val="tx1"/>
                </a:solidFill>
              </a:rPr>
              <a:t>he RSE Team: M. Rossi, G. Viganò, D. Siface </a:t>
            </a:r>
          </a:p>
          <a:p>
            <a:pPr lvl="1"/>
            <a:r>
              <a:rPr lang="en-GB" sz="1800" b="1" dirty="0" smtClean="0">
                <a:solidFill>
                  <a:schemeClr val="tx1"/>
                </a:solidFill>
              </a:rPr>
              <a:t>The WP Leaders: H. Gerard, M. Dzamarija, S. Horsmanheimo, M. Rossi, C. Madina, I, Kockar, D. Bernardo</a:t>
            </a:r>
          </a:p>
          <a:p>
            <a:pPr lvl="1"/>
            <a:r>
              <a:rPr lang="en-GB" sz="1800" b="1" dirty="0" smtClean="0">
                <a:solidFill>
                  <a:schemeClr val="tx1"/>
                </a:solidFill>
              </a:rPr>
              <a:t>The Pilot Leaders: L. Ortolano, H. Madsen, M. Pardo</a:t>
            </a:r>
          </a:p>
          <a:p>
            <a:pPr lvl="1"/>
            <a:r>
              <a:rPr lang="en-GB" sz="1800" b="1" dirty="0" smtClean="0">
                <a:solidFill>
                  <a:schemeClr val="tx1"/>
                </a:solidFill>
              </a:rPr>
              <a:t>The simulation runs management by N-SIDE: G. Leclercq, P. </a:t>
            </a:r>
            <a:r>
              <a:rPr lang="en-GB" sz="1800" b="1" smtClean="0">
                <a:solidFill>
                  <a:schemeClr val="tx1"/>
                </a:solidFill>
              </a:rPr>
              <a:t>Sels</a:t>
            </a:r>
            <a:r>
              <a:rPr lang="en-GB" sz="1800" b="1" dirty="0" smtClean="0">
                <a:solidFill>
                  <a:schemeClr val="tx1"/>
                </a:solidFill>
              </a:rPr>
              <a:t>, O. </a:t>
            </a:r>
            <a:r>
              <a:rPr lang="en-GB" sz="1800" b="1" dirty="0" err="1" smtClean="0">
                <a:solidFill>
                  <a:schemeClr val="tx1"/>
                </a:solidFill>
              </a:rPr>
              <a:t>Devolder</a:t>
            </a:r>
            <a:endParaRPr lang="en-GB" sz="1800" b="1" dirty="0" smtClean="0">
              <a:solidFill>
                <a:schemeClr val="tx1"/>
              </a:solidFill>
            </a:endParaRPr>
          </a:p>
          <a:p>
            <a:pPr lvl="1"/>
            <a:r>
              <a:rPr lang="en-GB" sz="1800" b="1" dirty="0" smtClean="0">
                <a:solidFill>
                  <a:schemeClr val="tx1"/>
                </a:solidFill>
              </a:rPr>
              <a:t>The management of communication, Internet site, booklet…: D. Bernardo, C. </a:t>
            </a:r>
            <a:r>
              <a:rPr lang="en-GB" sz="1800" b="1" dirty="0" err="1" smtClean="0">
                <a:solidFill>
                  <a:schemeClr val="tx1"/>
                </a:solidFill>
              </a:rPr>
              <a:t>Canestrini</a:t>
            </a:r>
            <a:endParaRPr lang="en-GB" sz="1800" b="1" dirty="0" smtClean="0">
              <a:solidFill>
                <a:schemeClr val="tx1"/>
              </a:solidFill>
            </a:endParaRPr>
          </a:p>
          <a:p>
            <a:pPr lvl="1"/>
            <a:endParaRPr lang="en-GB" sz="1600" b="1" dirty="0">
              <a:solidFill>
                <a:schemeClr val="tx1"/>
              </a:solidFill>
            </a:endParaRPr>
          </a:p>
          <a:p>
            <a:pPr lvl="1"/>
            <a:endParaRPr lang="en-GB" sz="1600" b="1" dirty="0" smtClean="0">
              <a:solidFill>
                <a:schemeClr val="tx1"/>
              </a:solidFill>
            </a:endParaRPr>
          </a:p>
        </p:txBody>
      </p:sp>
    </p:spTree>
    <p:extLst>
      <p:ext uri="{BB962C8B-B14F-4D97-AF65-F5344CB8AC3E}">
        <p14:creationId xmlns:p14="http://schemas.microsoft.com/office/powerpoint/2010/main" val="21102265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005013"/>
            <a:ext cx="7315200" cy="284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3358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2072640" y="3231198"/>
            <a:ext cx="4998720" cy="2204402"/>
          </a:xfrm>
          <a:prstGeom prst="rect">
            <a:avLst/>
          </a:prstGeom>
        </p:spPr>
        <p:txBody>
          <a:bodyPr/>
          <a:lstStyle/>
          <a:p>
            <a:pPr marL="0" indent="0">
              <a:buNone/>
            </a:pPr>
            <a:r>
              <a:rPr lang="en-US" sz="2400" dirty="0" smtClean="0"/>
              <a:t>Gianluigi Migliavacca</a:t>
            </a:r>
          </a:p>
          <a:p>
            <a:pPr marL="0" indent="0">
              <a:lnSpc>
                <a:spcPct val="150000"/>
              </a:lnSpc>
              <a:buNone/>
            </a:pPr>
            <a:endParaRPr lang="en-US" sz="1800" b="1" dirty="0" smtClean="0">
              <a:solidFill>
                <a:schemeClr val="tx2">
                  <a:lumMod val="50000"/>
                </a:schemeClr>
              </a:solidFill>
            </a:endParaRPr>
          </a:p>
          <a:p>
            <a:pPr marL="0" indent="0">
              <a:lnSpc>
                <a:spcPct val="150000"/>
              </a:lnSpc>
              <a:buNone/>
            </a:pPr>
            <a:r>
              <a:rPr lang="en-US" sz="1800" b="1" dirty="0" smtClean="0">
                <a:solidFill>
                  <a:schemeClr val="tx2">
                    <a:lumMod val="50000"/>
                  </a:schemeClr>
                </a:solidFill>
              </a:rPr>
              <a:t>Contact Information</a:t>
            </a:r>
          </a:p>
          <a:p>
            <a:pPr marL="0" indent="0">
              <a:lnSpc>
                <a:spcPct val="150000"/>
              </a:lnSpc>
              <a:buNone/>
            </a:pPr>
            <a:r>
              <a:rPr lang="en-US" sz="1600" dirty="0" smtClean="0"/>
              <a:t>Affiliation:		RSE S.p.A.</a:t>
            </a:r>
          </a:p>
          <a:p>
            <a:pPr marL="0" indent="0">
              <a:buNone/>
            </a:pPr>
            <a:r>
              <a:rPr lang="en-US" sz="1600" dirty="0" smtClean="0"/>
              <a:t>Phone:		+39 02 3992 5489</a:t>
            </a:r>
            <a:endParaRPr lang="en-US" sz="1600" dirty="0"/>
          </a:p>
          <a:p>
            <a:pPr marL="0" indent="0">
              <a:buNone/>
            </a:pPr>
            <a:r>
              <a:rPr lang="en-US" sz="1600" dirty="0"/>
              <a:t>Email</a:t>
            </a:r>
            <a:r>
              <a:rPr lang="en-US" sz="1600" dirty="0" smtClean="0"/>
              <a:t>:		gianluigi.migliavacca@rse-web.it</a:t>
            </a:r>
            <a:endParaRPr lang="en-US" sz="1600" dirty="0"/>
          </a:p>
          <a:p>
            <a:endParaRPr lang="en-US" dirty="0"/>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06736" y="3781129"/>
            <a:ext cx="1948543" cy="895646"/>
          </a:xfrm>
          <a:prstGeom prst="rect">
            <a:avLst/>
          </a:prstGeom>
        </p:spPr>
      </p:pic>
    </p:spTree>
    <p:extLst>
      <p:ext uri="{BB962C8B-B14F-4D97-AF65-F5344CB8AC3E}">
        <p14:creationId xmlns:p14="http://schemas.microsoft.com/office/powerpoint/2010/main" val="772725091"/>
      </p:ext>
    </p:extLst>
  </p:cSld>
  <p:clrMapOvr>
    <a:masterClrMapping/>
  </p:clrMapOvr>
  <p:timing>
    <p:tnLst>
      <p:par>
        <p:cTn id="1" dur="indefinite" restart="never" nodeType="tmRoot"/>
      </p:par>
    </p:tnLst>
  </p:timing>
</p:sld>
</file>

<file path=ppt/theme/theme1.xml><?xml version="1.0" encoding="utf-8"?>
<a:theme xmlns:a="http://schemas.openxmlformats.org/drawingml/2006/main" name="SmartNet Tit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SmartNet Main Conte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Smart Net End Slides">
  <a:themeElements>
    <a:clrScheme name="Custom 2">
      <a:dk1>
        <a:sysClr val="windowText" lastClr="000000"/>
      </a:dk1>
      <a:lt1>
        <a:sysClr val="window" lastClr="FFFFFF"/>
      </a:lt1>
      <a:dk2>
        <a:srgbClr val="3D72C4"/>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SmartNet-template.potx</Template>
  <TotalTime>3134</TotalTime>
  <Words>872</Words>
  <Application>Microsoft Office PowerPoint</Application>
  <PresentationFormat>Presentazione su schermo (4:3)</PresentationFormat>
  <Paragraphs>65</Paragraphs>
  <Slides>9</Slides>
  <Notes>0</Notes>
  <HiddenSlides>0</HiddenSlides>
  <MMClips>0</MMClips>
  <ScaleCrop>false</ScaleCrop>
  <HeadingPairs>
    <vt:vector size="6" baseType="variant">
      <vt:variant>
        <vt:lpstr>Caratteri utilizzati</vt:lpstr>
      </vt:variant>
      <vt:variant>
        <vt:i4>6</vt:i4>
      </vt:variant>
      <vt:variant>
        <vt:lpstr>Tema</vt:lpstr>
      </vt:variant>
      <vt:variant>
        <vt:i4>3</vt:i4>
      </vt:variant>
      <vt:variant>
        <vt:lpstr>Titoli diapositive</vt:lpstr>
      </vt:variant>
      <vt:variant>
        <vt:i4>9</vt:i4>
      </vt:variant>
    </vt:vector>
  </HeadingPairs>
  <TitlesOfParts>
    <vt:vector size="18" baseType="lpstr">
      <vt:lpstr>Arial</vt:lpstr>
      <vt:lpstr>Calibri</vt:lpstr>
      <vt:lpstr>Calibri Light</vt:lpstr>
      <vt:lpstr>Corbel</vt:lpstr>
      <vt:lpstr>Courier New</vt:lpstr>
      <vt:lpstr>Wingdings</vt:lpstr>
      <vt:lpstr>SmartNet Title</vt:lpstr>
      <vt:lpstr>SmartNet Main Content</vt:lpstr>
      <vt:lpstr>Smart Net End Slides</vt:lpstr>
      <vt:lpstr>The way forward</vt:lpstr>
      <vt:lpstr>Agenda</vt:lpstr>
      <vt:lpstr>Coordination Schemes comparison: the juice (1/2)</vt:lpstr>
      <vt:lpstr>Coordination Schemes comparison: the juice (2/2)</vt:lpstr>
      <vt:lpstr>Some conclusive remarks</vt:lpstr>
      <vt:lpstr>What will remain after the light is turned off</vt:lpstr>
      <vt:lpstr>Thanks!</vt:lpstr>
      <vt:lpstr>Presentazione standard di PowerPoint</vt:lpstr>
      <vt:lpstr>Presentazione standard di PowerPoint</vt:lpstr>
    </vt:vector>
  </TitlesOfParts>
  <Company>Florence School of Regulation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Janto McMullin</dc:creator>
  <cp:lastModifiedBy>USER</cp:lastModifiedBy>
  <cp:revision>474</cp:revision>
  <cp:lastPrinted>2018-09-27T09:26:17Z</cp:lastPrinted>
  <dcterms:created xsi:type="dcterms:W3CDTF">2016-02-09T10:30:10Z</dcterms:created>
  <dcterms:modified xsi:type="dcterms:W3CDTF">2019-05-15T16:44:25Z</dcterms:modified>
</cp:coreProperties>
</file>