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  <p:sldMasterId id="2147483648" r:id="rId2"/>
    <p:sldMasterId id="2147483665" r:id="rId3"/>
  </p:sldMasterIdLst>
  <p:notesMasterIdLst>
    <p:notesMasterId r:id="rId25"/>
  </p:notesMasterIdLst>
  <p:handoutMasterIdLst>
    <p:handoutMasterId r:id="rId26"/>
  </p:handoutMasterIdLst>
  <p:sldIdLst>
    <p:sldId id="259" r:id="rId4"/>
    <p:sldId id="264" r:id="rId5"/>
    <p:sldId id="267" r:id="rId6"/>
    <p:sldId id="274" r:id="rId7"/>
    <p:sldId id="275" r:id="rId8"/>
    <p:sldId id="268" r:id="rId9"/>
    <p:sldId id="276" r:id="rId10"/>
    <p:sldId id="277" r:id="rId11"/>
    <p:sldId id="278" r:id="rId12"/>
    <p:sldId id="269" r:id="rId13"/>
    <p:sldId id="284" r:id="rId14"/>
    <p:sldId id="280" r:id="rId15"/>
    <p:sldId id="262" r:id="rId16"/>
    <p:sldId id="270" r:id="rId17"/>
    <p:sldId id="285" r:id="rId18"/>
    <p:sldId id="283" r:id="rId19"/>
    <p:sldId id="282" r:id="rId20"/>
    <p:sldId id="265" r:id="rId21"/>
    <p:sldId id="271" r:id="rId22"/>
    <p:sldId id="272" r:id="rId23"/>
    <p:sldId id="273" r:id="rId2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7F7F7"/>
    <a:srgbClr val="F5F5F5"/>
    <a:srgbClr val="FAFAF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Estilo medio 2 - Énfasis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Estilo medio 2 - Énfasis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013" autoAdjust="0"/>
    <p:restoredTop sz="94660"/>
  </p:normalViewPr>
  <p:slideViewPr>
    <p:cSldViewPr snapToGrid="0" snapToObjects="1">
      <p:cViewPr varScale="1">
        <p:scale>
          <a:sx n="65" d="100"/>
          <a:sy n="65" d="100"/>
        </p:scale>
        <p:origin x="-84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handoutMaster" Target="handoutMasters/handoutMaster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viewProps" Target="viewProp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28AC830-07A0-EE48-A53B-A9256EC4A3D2}" type="datetimeFigureOut">
              <a:rPr lang="en-US" smtClean="0"/>
              <a:t>6/19/2017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A72FB3F-43AB-6246-B8CF-5A537ADE9AA8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2921380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E4ECB8F-5920-9F46-AA99-E58ED7EEFF9B}" type="datetimeFigureOut">
              <a:rPr lang="en-US" smtClean="0"/>
              <a:t>6/19/2017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E9AFE91-64A4-C240-A83E-30D2D66299BC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3453418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ES" dirty="0" smtClean="0"/>
              <a:t>VC</a:t>
            </a:r>
            <a:r>
              <a:rPr lang="es-ES" baseline="0" dirty="0" smtClean="0"/>
              <a:t> = Virtual </a:t>
            </a:r>
            <a:r>
              <a:rPr lang="es-ES" baseline="0" dirty="0" err="1" smtClean="0"/>
              <a:t>capability</a:t>
            </a:r>
            <a:r>
              <a:rPr lang="es-ES" baseline="0" dirty="0" smtClean="0"/>
              <a:t>, </a:t>
            </a:r>
            <a:r>
              <a:rPr lang="es-ES" baseline="0" dirty="0" err="1" smtClean="0"/>
              <a:t>which</a:t>
            </a:r>
            <a:r>
              <a:rPr lang="es-ES" baseline="0" dirty="0" smtClean="0"/>
              <a:t> </a:t>
            </a:r>
            <a:r>
              <a:rPr lang="es-ES" baseline="0" dirty="0" err="1" smtClean="0"/>
              <a:t>must</a:t>
            </a:r>
            <a:r>
              <a:rPr lang="es-ES" baseline="0" dirty="0" smtClean="0"/>
              <a:t> be </a:t>
            </a:r>
            <a:r>
              <a:rPr lang="es-ES" baseline="0" dirty="0" err="1" smtClean="0"/>
              <a:t>defined</a:t>
            </a:r>
            <a:r>
              <a:rPr lang="es-ES" baseline="0" dirty="0" smtClean="0"/>
              <a:t> </a:t>
            </a:r>
            <a:r>
              <a:rPr lang="es-ES" baseline="0" dirty="0" err="1" smtClean="0"/>
              <a:t>by</a:t>
            </a:r>
            <a:r>
              <a:rPr lang="es-ES" baseline="0" dirty="0" smtClean="0"/>
              <a:t> data </a:t>
            </a:r>
            <a:r>
              <a:rPr lang="es-ES" baseline="0" dirty="0" err="1" smtClean="0"/>
              <a:t>aggregators</a:t>
            </a:r>
            <a:endParaRPr lang="es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9AFE91-64A4-C240-A83E-30D2D66299BC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698357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9AFE91-64A4-C240-A83E-30D2D66299BC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698357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9AFE91-64A4-C240-A83E-30D2D66299BC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698357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8313" y="3454401"/>
            <a:ext cx="6216967" cy="1381759"/>
          </a:xfrm>
        </p:spPr>
        <p:txBody>
          <a:bodyPr anchor="t">
            <a:normAutofit/>
          </a:bodyPr>
          <a:lstStyle>
            <a:lvl1pPr algn="l">
              <a:lnSpc>
                <a:spcPct val="100000"/>
              </a:lnSpc>
              <a:defRPr sz="2400" b="0" i="0" cap="none">
                <a:solidFill>
                  <a:srgbClr val="4F81BD"/>
                </a:solidFill>
                <a:latin typeface="Calibri Light"/>
                <a:cs typeface="Calibri Light"/>
              </a:defRPr>
            </a:lvl1pPr>
          </a:lstStyle>
          <a:p>
            <a:r>
              <a:rPr lang="x-none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8313" y="4836161"/>
            <a:ext cx="6216967" cy="853439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x-none"/>
              <a:t>Click to edit Master text styles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/>
          </p:nvPr>
        </p:nvSpPr>
        <p:spPr>
          <a:xfrm>
            <a:off x="468313" y="2976880"/>
            <a:ext cx="4195762" cy="477520"/>
          </a:xfrm>
          <a:prstGeom prst="rect">
            <a:avLst/>
          </a:prstGeom>
        </p:spPr>
        <p:txBody>
          <a:bodyPr vert="horz"/>
          <a:lstStyle>
            <a:lvl1pPr>
              <a:defRPr sz="1800"/>
            </a:lvl1pPr>
          </a:lstStyle>
          <a:p>
            <a:pPr lvl="0"/>
            <a:r>
              <a:rPr lang="x-none"/>
              <a:t>Click to edit Master text styles</a:t>
            </a:r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1"/>
          </p:nvPr>
        </p:nvSpPr>
        <p:spPr>
          <a:xfrm>
            <a:off x="468312" y="415925"/>
            <a:ext cx="1319847" cy="792163"/>
          </a:xfrm>
          <a:prstGeom prst="rect">
            <a:avLst/>
          </a:prstGeom>
        </p:spPr>
        <p:txBody>
          <a:bodyPr vert="horz"/>
          <a:lstStyle/>
          <a:p>
            <a:r>
              <a:rPr lang="x-none"/>
              <a:t>Drag picture to placeholder or click icon to add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88445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Slide Number Placeholder 6"/>
          <p:cNvSpPr>
            <a:spLocks noGrp="1"/>
          </p:cNvSpPr>
          <p:nvPr>
            <p:ph type="sldNum" sz="quarter" idx="4"/>
          </p:nvPr>
        </p:nvSpPr>
        <p:spPr>
          <a:xfrm>
            <a:off x="8293832" y="6372134"/>
            <a:ext cx="456831" cy="365125"/>
          </a:xfrm>
          <a:prstGeom prst="rect">
            <a:avLst/>
          </a:prstGeom>
        </p:spPr>
        <p:txBody>
          <a:bodyPr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fld id="{34721BB1-432A-5344-92A7-E5681479A72E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245008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2077357"/>
            <a:ext cx="4038600" cy="4154714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077357"/>
            <a:ext cx="4038600" cy="4154714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4"/>
          </p:nvPr>
        </p:nvSpPr>
        <p:spPr>
          <a:xfrm>
            <a:off x="8303992" y="6372134"/>
            <a:ext cx="456831" cy="365125"/>
          </a:xfrm>
          <a:prstGeom prst="rect">
            <a:avLst/>
          </a:prstGeom>
        </p:spPr>
        <p:txBody>
          <a:bodyPr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fld id="{34721BB1-432A-5344-92A7-E5681479A72E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59008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7200" y="6032500"/>
            <a:ext cx="8229600" cy="702582"/>
          </a:xfrm>
        </p:spPr>
        <p:txBody>
          <a:bodyPr/>
          <a:lstStyle>
            <a:lvl1pPr>
              <a:defRPr sz="1800" baseline="0"/>
            </a:lvl1pPr>
          </a:lstStyle>
          <a:p>
            <a:r>
              <a:rPr lang="en-US" dirty="0"/>
              <a:t>Click to edit Figure/Table caption.</a:t>
            </a:r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4"/>
          </p:nvPr>
        </p:nvSpPr>
        <p:spPr>
          <a:xfrm>
            <a:off x="8293832" y="6372134"/>
            <a:ext cx="456831" cy="365125"/>
          </a:xfrm>
          <a:prstGeom prst="rect">
            <a:avLst/>
          </a:prstGeom>
        </p:spPr>
        <p:txBody>
          <a:bodyPr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fld id="{34721BB1-432A-5344-92A7-E5681479A72E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951494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6"/>
          <p:cNvSpPr>
            <a:spLocks noGrp="1"/>
          </p:cNvSpPr>
          <p:nvPr>
            <p:ph type="sldNum" sz="quarter" idx="4"/>
          </p:nvPr>
        </p:nvSpPr>
        <p:spPr>
          <a:xfrm>
            <a:off x="8229802" y="6388492"/>
            <a:ext cx="456831" cy="365125"/>
          </a:xfrm>
          <a:prstGeom prst="rect">
            <a:avLst/>
          </a:prstGeom>
        </p:spPr>
        <p:txBody>
          <a:bodyPr/>
          <a:lstStyle>
            <a:lvl1pPr algn="ctr">
              <a:defRPr sz="1397">
                <a:solidFill>
                  <a:schemeClr val="bg1"/>
                </a:solidFill>
              </a:defRPr>
            </a:lvl1pPr>
          </a:lstStyle>
          <a:p>
            <a:fld id="{34721BB1-432A-5344-92A7-E5681479A72E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3902851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 userDrawn="1"/>
        </p:nvSpPr>
        <p:spPr>
          <a:xfrm>
            <a:off x="1371600" y="5140323"/>
            <a:ext cx="6400800" cy="2522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u="sng" dirty="0" err="1">
                <a:solidFill>
                  <a:schemeClr val="tx2"/>
                </a:solidFill>
              </a:rPr>
              <a:t>SmartNet-Project.eu</a:t>
            </a:r>
            <a:endParaRPr lang="en-US" u="sng" dirty="0">
              <a:solidFill>
                <a:schemeClr val="tx2"/>
              </a:solidFill>
            </a:endParaRPr>
          </a:p>
        </p:txBody>
      </p:sp>
      <p:sp>
        <p:nvSpPr>
          <p:cNvPr id="40" name="TextBox 39"/>
          <p:cNvSpPr txBox="1"/>
          <p:nvPr userDrawn="1"/>
        </p:nvSpPr>
        <p:spPr>
          <a:xfrm>
            <a:off x="1808480" y="5598160"/>
            <a:ext cx="555752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>
                <a:solidFill>
                  <a:srgbClr val="4F81BD"/>
                </a:solidFill>
              </a:rPr>
              <a:t>This presentation reflects only the author’s view and the Innovation and Networks Executive Agency (INEA) is not responsible for any use that may be made of the information it contains.</a:t>
            </a:r>
          </a:p>
          <a:p>
            <a:pPr algn="ctr"/>
            <a:endParaRPr lang="en-US" sz="1200" dirty="0">
              <a:solidFill>
                <a:srgbClr val="4F81BD"/>
              </a:solidFill>
            </a:endParaRPr>
          </a:p>
        </p:txBody>
      </p:sp>
      <p:pic>
        <p:nvPicPr>
          <p:cNvPr id="5" name="Picture 5" descr="SmartNet partner logos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524" y="1228164"/>
            <a:ext cx="6870023" cy="48628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5227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 userDrawn="1"/>
        </p:nvSpPr>
        <p:spPr>
          <a:xfrm>
            <a:off x="1371600" y="5140323"/>
            <a:ext cx="6400800" cy="2522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u="sng" dirty="0" err="1">
                <a:solidFill>
                  <a:schemeClr val="tx2"/>
                </a:solidFill>
              </a:rPr>
              <a:t>SmartNet-Project.eu</a:t>
            </a:r>
            <a:endParaRPr lang="en-US" u="sng" dirty="0">
              <a:solidFill>
                <a:schemeClr val="tx2"/>
              </a:solidFill>
            </a:endParaRPr>
          </a:p>
        </p:txBody>
      </p:sp>
      <p:sp>
        <p:nvSpPr>
          <p:cNvPr id="40" name="TextBox 39"/>
          <p:cNvSpPr txBox="1"/>
          <p:nvPr userDrawn="1"/>
        </p:nvSpPr>
        <p:spPr>
          <a:xfrm>
            <a:off x="1808480" y="5598160"/>
            <a:ext cx="555752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>
                <a:solidFill>
                  <a:srgbClr val="4F81BD"/>
                </a:solidFill>
              </a:rPr>
              <a:t>This presentation reflects only the author’s view and the Innovation and Networks Executive Agency (INEA) is not responsible for any use that may be made of the information it contains.</a:t>
            </a:r>
          </a:p>
          <a:p>
            <a:pPr algn="ctr"/>
            <a:endParaRPr lang="en-US" sz="1200" dirty="0">
              <a:solidFill>
                <a:srgbClr val="4F81BD"/>
              </a:solidFill>
            </a:endParaRPr>
          </a:p>
        </p:txBody>
      </p:sp>
      <p:pic>
        <p:nvPicPr>
          <p:cNvPr id="5" name="Picture 5" descr="SmartNet partner logos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524" y="1228164"/>
            <a:ext cx="6870023" cy="48628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55592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 userDrawn="1"/>
        </p:nvSpPr>
        <p:spPr>
          <a:xfrm>
            <a:off x="1950720" y="1981200"/>
            <a:ext cx="5303520" cy="5232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800" dirty="0"/>
              <a:t>Thank</a:t>
            </a:r>
            <a:r>
              <a:rPr lang="en-US" sz="2800" baseline="0" dirty="0"/>
              <a:t> You</a:t>
            </a:r>
            <a:endParaRPr lang="en-US" sz="2800" dirty="0"/>
          </a:p>
        </p:txBody>
      </p:sp>
      <p:sp>
        <p:nvSpPr>
          <p:cNvPr id="4" name="Rounded Rectangle 3"/>
          <p:cNvSpPr/>
          <p:nvPr userDrawn="1"/>
        </p:nvSpPr>
        <p:spPr>
          <a:xfrm>
            <a:off x="1859280" y="2865120"/>
            <a:ext cx="5394960" cy="3017520"/>
          </a:xfrm>
          <a:prstGeom prst="roundRect">
            <a:avLst>
              <a:gd name="adj" fmla="val 5814"/>
            </a:avLst>
          </a:prstGeom>
          <a:solidFill>
            <a:schemeClr val="lt1"/>
          </a:solidFill>
          <a:effectLst>
            <a:outerShdw blurRad="69850" dist="38100" dir="2700000" algn="tl" rotWithShape="0">
              <a:schemeClr val="accent3">
                <a:lumMod val="50000"/>
                <a:alpha val="14000"/>
              </a:schemeClr>
            </a:out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/>
          </p:nvPr>
        </p:nvSpPr>
        <p:spPr>
          <a:xfrm>
            <a:off x="2184400" y="3200400"/>
            <a:ext cx="4784725" cy="2357438"/>
          </a:xfrm>
          <a:prstGeom prst="rect">
            <a:avLst/>
          </a:prstGeom>
        </p:spPr>
        <p:txBody>
          <a:bodyPr vert="horz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2655646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7200" y="6032500"/>
            <a:ext cx="8229600" cy="702582"/>
          </a:xfrm>
          <a:prstGeom prst="rect">
            <a:avLst/>
          </a:prstGeom>
        </p:spPr>
        <p:txBody>
          <a:bodyPr/>
          <a:lstStyle>
            <a:lvl1pPr>
              <a:defRPr sz="1800" baseline="0"/>
            </a:lvl1pPr>
          </a:lstStyle>
          <a:p>
            <a:r>
              <a:rPr lang="en-US" dirty="0" smtClean="0"/>
              <a:t>Click to edit Figure/Table caption.</a:t>
            </a:r>
            <a:endParaRPr lang="en-US" dirty="0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4"/>
          </p:nvPr>
        </p:nvSpPr>
        <p:spPr>
          <a:xfrm>
            <a:off x="8293832" y="6372134"/>
            <a:ext cx="456831" cy="365125"/>
          </a:xfrm>
          <a:prstGeom prst="rect">
            <a:avLst/>
          </a:prstGeom>
        </p:spPr>
        <p:txBody>
          <a:bodyPr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fld id="{34721BB1-432A-5344-92A7-E5681479A72E}" type="slidenum">
              <a:rPr lang="en-US" smtClean="0">
                <a:solidFill>
                  <a:prstClr val="white"/>
                </a:solidFill>
              </a:rPr>
              <a:pPr/>
              <a:t>‹Nº›</a:t>
            </a:fld>
            <a:endParaRPr lang="en-US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54073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emf"/><Relationship Id="rId4" Type="http://schemas.openxmlformats.org/officeDocument/2006/relationships/image" Target="../media/image2.emf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7" Type="http://schemas.openxmlformats.org/officeDocument/2006/relationships/image" Target="../media/image2.emf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theme" Target="../theme/theme2.xml"/><Relationship Id="rId5" Type="http://schemas.openxmlformats.org/officeDocument/2006/relationships/slideLayout" Target="../slideLayouts/slideLayout6.xml"/><Relationship Id="rId4" Type="http://schemas.openxmlformats.org/officeDocument/2006/relationships/slideLayout" Target="../slideLayouts/slideLayout5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.emf"/><Relationship Id="rId4" Type="http://schemas.openxmlformats.org/officeDocument/2006/relationships/theme" Target="../theme/theme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powerpoint Title bg.em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88556" y="129037"/>
            <a:ext cx="10350499" cy="712669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429003"/>
            <a:ext cx="6010729" cy="169225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x-none"/>
              <a:t>Click to edit Master title style</a:t>
            </a:r>
            <a:endParaRPr lang="en-US" dirty="0"/>
          </a:p>
        </p:txBody>
      </p:sp>
      <p:pic>
        <p:nvPicPr>
          <p:cNvPr id="7" name="Picture 6" descr="SmartNet-logo-horizontal.eps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5429" y="136971"/>
            <a:ext cx="5050712" cy="1304486"/>
          </a:xfrm>
          <a:prstGeom prst="rect">
            <a:avLst/>
          </a:prstGeom>
        </p:spPr>
      </p:pic>
      <p:sp>
        <p:nvSpPr>
          <p:cNvPr id="11" name="Text Placeholder 2"/>
          <p:cNvSpPr txBox="1">
            <a:spLocks/>
          </p:cNvSpPr>
          <p:nvPr/>
        </p:nvSpPr>
        <p:spPr>
          <a:xfrm>
            <a:off x="1483360" y="5799547"/>
            <a:ext cx="7244080" cy="743496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2000" kern="1200" baseline="0">
                <a:solidFill>
                  <a:srgbClr val="1F497D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This project has received funding from the European Union’s Horizon 2020</a:t>
            </a:r>
          </a:p>
          <a:p>
            <a:r>
              <a:rPr lang="en-US" sz="1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research and innovation </a:t>
            </a:r>
            <a:r>
              <a:rPr lang="en-US" sz="1000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programme</a:t>
            </a:r>
            <a:r>
              <a:rPr lang="en-US" sz="1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under grant agreement No 691405</a:t>
            </a:r>
          </a:p>
        </p:txBody>
      </p:sp>
      <p:pic>
        <p:nvPicPr>
          <p:cNvPr id="12" name="Picture 11" descr="flag_yellow_eps.ps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5860778"/>
            <a:ext cx="944880" cy="641624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4582161" y="1310640"/>
            <a:ext cx="4013199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dirty="0">
                <a:solidFill>
                  <a:srgbClr val="1F497D"/>
                </a:solidFill>
              </a:rPr>
              <a:t>Smart TSO-DSO interaction schemes, market architectures and ICT Solutions for the integration of ancillary services from demand side management and distributed generation</a:t>
            </a:r>
          </a:p>
          <a:p>
            <a:pPr algn="ctr"/>
            <a:r>
              <a:rPr lang="en-US" sz="1000" dirty="0">
                <a:solidFill>
                  <a:srgbClr val="1F497D"/>
                </a:solidFill>
              </a:rPr>
              <a:t/>
            </a:r>
            <a:br>
              <a:rPr lang="en-US" sz="1000" dirty="0">
                <a:solidFill>
                  <a:srgbClr val="1F497D"/>
                </a:solidFill>
              </a:rPr>
            </a:br>
            <a:endParaRPr lang="en-US" sz="1000" dirty="0">
              <a:solidFill>
                <a:srgbClr val="1F497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43165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</p:sldLayoutIdLst>
  <p:hf hdr="0" ftr="0" dt="0"/>
  <p:txStyles>
    <p:titleStyle>
      <a:lvl1pPr algn="l" defTabSz="457200" rtl="0" eaLnBrk="1" latinLnBrk="0" hangingPunct="1">
        <a:lnSpc>
          <a:spcPct val="120000"/>
        </a:lnSpc>
        <a:spcBef>
          <a:spcPct val="0"/>
        </a:spcBef>
        <a:buNone/>
        <a:defRPr sz="3200" kern="1200">
          <a:solidFill>
            <a:srgbClr val="1F497D"/>
          </a:solidFill>
          <a:latin typeface="+mj-lt"/>
          <a:ea typeface="+mj-ea"/>
          <a:cs typeface="+mj-cs"/>
        </a:defRPr>
      </a:lvl1pPr>
    </p:titleStyle>
    <p:bodyStyle>
      <a:lvl1pPr marL="0" indent="0" algn="l" defTabSz="457200" rtl="0" eaLnBrk="1" latinLnBrk="0" hangingPunct="1">
        <a:spcBef>
          <a:spcPct val="20000"/>
        </a:spcBef>
        <a:buFont typeface="Arial"/>
        <a:buNone/>
        <a:defRPr sz="2000" kern="1200" baseline="0">
          <a:solidFill>
            <a:srgbClr val="1F497D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762000"/>
            <a:ext cx="8229600" cy="1138621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113642"/>
            <a:ext cx="8229600" cy="41637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7" name="Picture 6" descr="SmartNet-logo-horizontal.eps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35449" y="158209"/>
            <a:ext cx="2337762" cy="603792"/>
          </a:xfrm>
          <a:prstGeom prst="rect">
            <a:avLst/>
          </a:prstGeom>
        </p:spPr>
      </p:pic>
      <p:sp>
        <p:nvSpPr>
          <p:cNvPr id="4" name="Oval 3"/>
          <p:cNvSpPr/>
          <p:nvPr/>
        </p:nvSpPr>
        <p:spPr>
          <a:xfrm>
            <a:off x="8354792" y="6390832"/>
            <a:ext cx="340804" cy="340804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C0504D"/>
              </a:solidFill>
            </a:endParaRPr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4"/>
          </p:nvPr>
        </p:nvSpPr>
        <p:spPr>
          <a:xfrm>
            <a:off x="8303992" y="6372134"/>
            <a:ext cx="456831" cy="365125"/>
          </a:xfrm>
          <a:prstGeom prst="rect">
            <a:avLst/>
          </a:prstGeom>
        </p:spPr>
        <p:txBody>
          <a:bodyPr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fld id="{34721BB1-432A-5344-92A7-E5681479A72E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813992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2" r:id="rId2"/>
    <p:sldLayoutId id="2147483654" r:id="rId3"/>
    <p:sldLayoutId id="2147483669" r:id="rId4"/>
    <p:sldLayoutId id="2147483670" r:id="rId5"/>
  </p:sldLayoutIdLst>
  <p:hf hdr="0" ftr="0" dt="0"/>
  <p:txStyles>
    <p:titleStyle>
      <a:lvl1pPr algn="l" defTabSz="457200" rtl="0" eaLnBrk="1" latinLnBrk="0" hangingPunct="1">
        <a:spcBef>
          <a:spcPct val="0"/>
        </a:spcBef>
        <a:buNone/>
        <a:defRPr sz="3200" b="0" i="0" kern="1200">
          <a:solidFill>
            <a:schemeClr val="accent2"/>
          </a:solidFill>
          <a:latin typeface="Calibri Light"/>
          <a:ea typeface="+mj-ea"/>
          <a:cs typeface="Calibri Light"/>
        </a:defRPr>
      </a:lvl1pPr>
    </p:titleStyle>
    <p:bodyStyle>
      <a:lvl1pPr marL="342900" indent="-342900" algn="l" defTabSz="457200" rtl="0" eaLnBrk="1" latinLnBrk="0" hangingPunct="1">
        <a:lnSpc>
          <a:spcPct val="130000"/>
        </a:lnSpc>
        <a:spcBef>
          <a:spcPct val="20000"/>
        </a:spcBef>
        <a:buFont typeface="Wingdings" charset="2"/>
        <a:buChar char="§"/>
        <a:defRPr sz="2000" kern="1200">
          <a:solidFill>
            <a:schemeClr val="tx2"/>
          </a:solidFill>
          <a:latin typeface="Corbel"/>
          <a:ea typeface="+mn-ea"/>
          <a:cs typeface="Corbel"/>
        </a:defRPr>
      </a:lvl1pPr>
      <a:lvl2pPr marL="742950" indent="-285750" algn="l" defTabSz="457200" rtl="0" eaLnBrk="1" latinLnBrk="0" hangingPunct="1">
        <a:lnSpc>
          <a:spcPct val="130000"/>
        </a:lnSpc>
        <a:spcBef>
          <a:spcPct val="20000"/>
        </a:spcBef>
        <a:buFont typeface="Courier New"/>
        <a:buChar char="o"/>
        <a:defRPr sz="20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lnSpc>
          <a:spcPct val="130000"/>
        </a:lnSpc>
        <a:spcBef>
          <a:spcPct val="20000"/>
        </a:spcBef>
        <a:buFont typeface="Arial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lnSpc>
          <a:spcPct val="130000"/>
        </a:lnSpc>
        <a:spcBef>
          <a:spcPct val="20000"/>
        </a:spcBef>
        <a:buFont typeface="Arial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lnSpc>
          <a:spcPct val="130000"/>
        </a:lnSpc>
        <a:spcBef>
          <a:spcPct val="20000"/>
        </a:spcBef>
        <a:buFont typeface="Arial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SmartNet-logo-horizontal.eps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5189" y="494574"/>
            <a:ext cx="5050712" cy="13044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9248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67" r:id="rId2"/>
    <p:sldLayoutId id="2147483668" r:id="rId3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20.png"/><Relationship Id="rId7" Type="http://schemas.openxmlformats.org/officeDocument/2006/relationships/image" Target="../media/image26.png"/><Relationship Id="rId12" Type="http://schemas.openxmlformats.org/officeDocument/2006/relationships/image" Target="../media/image29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3.png"/><Relationship Id="rId11" Type="http://schemas.openxmlformats.org/officeDocument/2006/relationships/image" Target="../media/image18.png"/><Relationship Id="rId5" Type="http://schemas.openxmlformats.org/officeDocument/2006/relationships/image" Target="../media/image22.png"/><Relationship Id="rId10" Type="http://schemas.openxmlformats.org/officeDocument/2006/relationships/image" Target="../media/image28.png"/><Relationship Id="rId4" Type="http://schemas.openxmlformats.org/officeDocument/2006/relationships/image" Target="../media/image21.png"/><Relationship Id="rId9" Type="http://schemas.openxmlformats.org/officeDocument/2006/relationships/image" Target="../media/image27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18.png"/><Relationship Id="rId7" Type="http://schemas.openxmlformats.org/officeDocument/2006/relationships/image" Target="../media/image2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Relationship Id="rId9" Type="http://schemas.openxmlformats.org/officeDocument/2006/relationships/image" Target="../media/image2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3" Type="http://schemas.openxmlformats.org/officeDocument/2006/relationships/image" Target="../media/image23.png"/><Relationship Id="rId7" Type="http://schemas.openxmlformats.org/officeDocument/2006/relationships/hyperlink" Target="http://tyndp.entsoe.eu/exec-report/" TargetMode="External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10" Type="http://schemas.openxmlformats.org/officeDocument/2006/relationships/image" Target="../media/image30.png"/><Relationship Id="rId4" Type="http://schemas.openxmlformats.org/officeDocument/2006/relationships/image" Target="../media/image32.png"/><Relationship Id="rId9" Type="http://schemas.openxmlformats.org/officeDocument/2006/relationships/image" Target="../media/image36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23.png"/><Relationship Id="rId7" Type="http://schemas.openxmlformats.org/officeDocument/2006/relationships/image" Target="../media/image38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7.png"/><Relationship Id="rId5" Type="http://schemas.openxmlformats.org/officeDocument/2006/relationships/image" Target="../media/image33.png"/><Relationship Id="rId10" Type="http://schemas.openxmlformats.org/officeDocument/2006/relationships/image" Target="../media/image39.png"/><Relationship Id="rId4" Type="http://schemas.openxmlformats.org/officeDocument/2006/relationships/image" Target="../media/image32.png"/><Relationship Id="rId9" Type="http://schemas.openxmlformats.org/officeDocument/2006/relationships/image" Target="../media/image3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7" Type="http://schemas.openxmlformats.org/officeDocument/2006/relationships/image" Target="../media/image3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3.png"/><Relationship Id="rId5" Type="http://schemas.openxmlformats.org/officeDocument/2006/relationships/image" Target="../media/image7.png"/><Relationship Id="rId4" Type="http://schemas.openxmlformats.org/officeDocument/2006/relationships/image" Target="../media/image42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9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3.jpg"/><Relationship Id="rId7" Type="http://schemas.openxmlformats.org/officeDocument/2006/relationships/image" Target="../media/image10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0.png"/><Relationship Id="rId7" Type="http://schemas.openxmlformats.org/officeDocument/2006/relationships/image" Target="../media/image24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10" Type="http://schemas.openxmlformats.org/officeDocument/2006/relationships/image" Target="../media/image26.png"/><Relationship Id="rId4" Type="http://schemas.openxmlformats.org/officeDocument/2006/relationships/image" Target="../media/image21.png"/><Relationship Id="rId9" Type="http://schemas.openxmlformats.org/officeDocument/2006/relationships/image" Target="../media/image2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dirty="0" smtClean="0">
                <a:solidFill>
                  <a:schemeClr val="accent1"/>
                </a:solidFill>
              </a:rPr>
              <a:t>Presentation of the three technological pilots</a:t>
            </a:r>
            <a:endParaRPr lang="en-GB" dirty="0">
              <a:solidFill>
                <a:schemeClr val="accent1"/>
              </a:solidFill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Carlos Madina (Tecnalia)</a:t>
            </a:r>
            <a:endParaRPr lang="en-GB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468312" y="2976880"/>
            <a:ext cx="4602452" cy="477520"/>
          </a:xfrm>
        </p:spPr>
        <p:txBody>
          <a:bodyPr/>
          <a:lstStyle/>
          <a:p>
            <a:r>
              <a:rPr lang="en-GB" dirty="0" smtClean="0"/>
              <a:t>12</a:t>
            </a:r>
            <a:r>
              <a:rPr lang="en-GB" baseline="30000" dirty="0" smtClean="0"/>
              <a:t>th</a:t>
            </a:r>
            <a:r>
              <a:rPr lang="en-GB" dirty="0" smtClean="0"/>
              <a:t> IEEE </a:t>
            </a:r>
            <a:r>
              <a:rPr lang="en-GB" dirty="0" err="1" smtClean="0"/>
              <a:t>PowerTech</a:t>
            </a:r>
            <a:r>
              <a:rPr lang="en-GB" dirty="0" smtClean="0"/>
              <a:t> Conference | 2017/06/19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068117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0306" y="6433650"/>
            <a:ext cx="691854" cy="25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2160" y="6433650"/>
            <a:ext cx="900000" cy="25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" name="Picture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77840" y="6253650"/>
            <a:ext cx="449513" cy="43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" name="Picture 8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9940" y="6432871"/>
            <a:ext cx="994380" cy="25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" name="Picture 95" descr="ONE LOGO xs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7602" y="6432871"/>
            <a:ext cx="514798" cy="252000"/>
          </a:xfrm>
          <a:prstGeom prst="rect">
            <a:avLst/>
          </a:prstGeom>
        </p:spPr>
      </p:pic>
      <p:pic>
        <p:nvPicPr>
          <p:cNvPr id="40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5594" y="6432871"/>
            <a:ext cx="492800" cy="25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egnaposto numero diapositiva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34721BB1-432A-5344-92A7-E5681479A72E}" type="slidenum">
              <a:rPr lang="en-US" smtClean="0"/>
              <a:pPr/>
              <a:t>10</a:t>
            </a:fld>
            <a:endParaRPr lang="en-US" dirty="0"/>
          </a:p>
        </p:txBody>
      </p:sp>
      <p:sp>
        <p:nvSpPr>
          <p:cNvPr id="9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ES"/>
          </a:p>
        </p:txBody>
      </p:sp>
      <p:pic>
        <p:nvPicPr>
          <p:cNvPr id="22" name="Picture 3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1584" y="1969800"/>
            <a:ext cx="1878806" cy="2928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" name="Picture 2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24774" y="1031420"/>
            <a:ext cx="3028643" cy="46845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4" name="23 Grupo"/>
          <p:cNvGrpSpPr/>
          <p:nvPr/>
        </p:nvGrpSpPr>
        <p:grpSpPr>
          <a:xfrm>
            <a:off x="2313233" y="1756048"/>
            <a:ext cx="4517534" cy="3345904"/>
            <a:chOff x="2313233" y="1756048"/>
            <a:chExt cx="4517534" cy="3345904"/>
          </a:xfrm>
        </p:grpSpPr>
        <p:pic>
          <p:nvPicPr>
            <p:cNvPr id="25" name="Picture 2"/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13233" y="1756048"/>
              <a:ext cx="4517534" cy="33459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6" name="Ellipse 9"/>
            <p:cNvSpPr/>
            <p:nvPr/>
          </p:nvSpPr>
          <p:spPr>
            <a:xfrm rot="2594731">
              <a:off x="2782056" y="1829188"/>
              <a:ext cx="729729" cy="1665451"/>
            </a:xfrm>
            <a:prstGeom prst="ellipse">
              <a:avLst/>
            </a:prstGeom>
            <a:noFill/>
            <a:ln w="2540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da-DK"/>
            </a:p>
          </p:txBody>
        </p:sp>
      </p:grpSp>
      <p:sp>
        <p:nvSpPr>
          <p:cNvPr id="27" name="CasellaDiTesto 2"/>
          <p:cNvSpPr txBox="1"/>
          <p:nvPr/>
        </p:nvSpPr>
        <p:spPr>
          <a:xfrm>
            <a:off x="163285" y="2955163"/>
            <a:ext cx="2538252" cy="572464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it-IT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lnSpc>
                <a:spcPct val="120000"/>
              </a:lnSpc>
              <a:buNone/>
            </a:pPr>
            <a:r>
              <a:rPr lang="en-GB" sz="1300" b="1" dirty="0" smtClean="0">
                <a:solidFill>
                  <a:srgbClr val="660033"/>
                </a:solidFill>
              </a:rPr>
              <a:t>Congestion management</a:t>
            </a:r>
          </a:p>
          <a:p>
            <a:pPr lvl="0">
              <a:lnSpc>
                <a:spcPct val="120000"/>
              </a:lnSpc>
              <a:buNone/>
            </a:pPr>
            <a:r>
              <a:rPr lang="en-GB" sz="1300" dirty="0" smtClean="0">
                <a:solidFill>
                  <a:srgbClr val="660033"/>
                </a:solidFill>
              </a:rPr>
              <a:t>to better integrate PV, EV and HP</a:t>
            </a:r>
            <a:endParaRPr lang="en-GB" sz="1300" dirty="0">
              <a:solidFill>
                <a:srgbClr val="660033"/>
              </a:solidFill>
            </a:endParaRPr>
          </a:p>
        </p:txBody>
      </p:sp>
      <p:sp>
        <p:nvSpPr>
          <p:cNvPr id="28" name="CasellaDiTesto 10"/>
          <p:cNvSpPr txBox="1"/>
          <p:nvPr/>
        </p:nvSpPr>
        <p:spPr>
          <a:xfrm>
            <a:off x="5840928" y="2965578"/>
            <a:ext cx="3096245" cy="81253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it-IT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lnSpc>
                <a:spcPct val="120000"/>
              </a:lnSpc>
              <a:buNone/>
            </a:pPr>
            <a:r>
              <a:rPr lang="en-GB" sz="1300" b="1" dirty="0" smtClean="0">
                <a:solidFill>
                  <a:srgbClr val="660033"/>
                </a:solidFill>
              </a:rPr>
              <a:t>Balancing </a:t>
            </a:r>
            <a:endParaRPr lang="en-GB" sz="1300" dirty="0" smtClean="0">
              <a:solidFill>
                <a:srgbClr val="660033"/>
              </a:solidFill>
            </a:endParaRPr>
          </a:p>
          <a:p>
            <a:pPr lvl="0">
              <a:lnSpc>
                <a:spcPct val="120000"/>
              </a:lnSpc>
              <a:buNone/>
            </a:pPr>
            <a:r>
              <a:rPr lang="en-GB" sz="1300" dirty="0" smtClean="0">
                <a:solidFill>
                  <a:srgbClr val="660033"/>
                </a:solidFill>
              </a:rPr>
              <a:t>of wind power with decreasing contribution of thermal units</a:t>
            </a:r>
            <a:endParaRPr lang="en-GB" sz="1300" dirty="0">
              <a:solidFill>
                <a:srgbClr val="660033"/>
              </a:solidFill>
            </a:endParaRPr>
          </a:p>
        </p:txBody>
      </p:sp>
      <p:sp>
        <p:nvSpPr>
          <p:cNvPr id="29" name="CasellaDiTesto 9"/>
          <p:cNvSpPr txBox="1"/>
          <p:nvPr/>
        </p:nvSpPr>
        <p:spPr>
          <a:xfrm>
            <a:off x="2888601" y="2965578"/>
            <a:ext cx="2741829" cy="81253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it-IT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lnSpc>
                <a:spcPct val="120000"/>
              </a:lnSpc>
              <a:buNone/>
            </a:pPr>
            <a:r>
              <a:rPr lang="en-GB" sz="1300" b="1" dirty="0" smtClean="0">
                <a:solidFill>
                  <a:srgbClr val="660033"/>
                </a:solidFill>
              </a:rPr>
              <a:t>Price-based control</a:t>
            </a:r>
            <a:endParaRPr lang="en-GB" sz="1300" dirty="0" smtClean="0">
              <a:solidFill>
                <a:srgbClr val="660033"/>
              </a:solidFill>
            </a:endParaRPr>
          </a:p>
          <a:p>
            <a:pPr lvl="0">
              <a:lnSpc>
                <a:spcPct val="120000"/>
              </a:lnSpc>
              <a:buNone/>
            </a:pPr>
            <a:r>
              <a:rPr lang="en-GB" sz="1300" dirty="0" smtClean="0">
                <a:solidFill>
                  <a:srgbClr val="660033"/>
                </a:solidFill>
              </a:rPr>
              <a:t>of thermal controllers of swimming pools in summer houses</a:t>
            </a:r>
            <a:endParaRPr lang="en-GB" sz="1300" dirty="0">
              <a:solidFill>
                <a:srgbClr val="660033"/>
              </a:solidFill>
            </a:endParaRPr>
          </a:p>
        </p:txBody>
      </p:sp>
      <p:pic>
        <p:nvPicPr>
          <p:cNvPr id="14" name="Picture 13" descr="http://www.bigcheesebadges.com/images/denmark_danish_flag.pn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68000" cy="46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0873" y="855846"/>
            <a:ext cx="5859373" cy="4997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25" name="Title 1"/>
          <p:cNvSpPr txBox="1">
            <a:spLocks/>
          </p:cNvSpPr>
          <p:nvPr/>
        </p:nvSpPr>
        <p:spPr>
          <a:xfrm>
            <a:off x="277586" y="231324"/>
            <a:ext cx="8229600" cy="48713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200" b="0" i="0" kern="1200">
                <a:solidFill>
                  <a:schemeClr val="accent2"/>
                </a:solidFill>
                <a:latin typeface="Calibri Light"/>
                <a:ea typeface="+mj-ea"/>
                <a:cs typeface="Calibri Light"/>
              </a:defRPr>
            </a:lvl1pPr>
          </a:lstStyle>
          <a:p>
            <a:r>
              <a:rPr lang="en-US" sz="2800" b="1" dirty="0" smtClean="0">
                <a:solidFill>
                  <a:schemeClr val="tx2"/>
                </a:solidFill>
              </a:rPr>
              <a:t>Common </a:t>
            </a:r>
            <a:r>
              <a:rPr lang="en-US" sz="2800" b="1" dirty="0">
                <a:solidFill>
                  <a:schemeClr val="tx2"/>
                </a:solidFill>
              </a:rPr>
              <a:t>TSO-DSO market with pool flexibility</a:t>
            </a:r>
            <a:endParaRPr lang="en-GB" sz="2800" b="1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57722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39497 -0.30162 " pathEditMode="relative" rAng="0" ptsTypes="AA">
                                      <p:cBhvr>
                                        <p:cTn id="1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740" y="-15093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1000" fill="hold"/>
                                        <p:tgtEl>
                                          <p:spTgt spid="24"/>
                                        </p:tgtEl>
                                      </p:cBhvr>
                                      <p:by x="40000" y="4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56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1.85185E-6 L -0.33854 -0.22361 " pathEditMode="relative" rAng="0" ptsTypes="AA">
                                      <p:cBhvr>
                                        <p:cTn id="2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927" y="-11181"/>
                                    </p:animMotion>
                                  </p:childTnLst>
                                </p:cTn>
                              </p:par>
                              <p:par>
                                <p:cTn id="24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5" dur="1000" fill="hold"/>
                                        <p:tgtEl>
                                          <p:spTgt spid="23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-5.59796E-7 L 2.77778E-6 0.43512 " pathEditMode="relative" rAng="0" ptsTypes="AA">
                                      <p:cBhvr>
                                        <p:cTn id="3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1744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-1.88064E-6 L 3.88889E-6 0.43489 " pathEditMode="relative" rAng="0" ptsTypes="AA">
                                      <p:cBhvr>
                                        <p:cTn id="3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1744"/>
                                    </p:animMotion>
                                  </p:childTnLst>
                                </p:cTn>
                              </p:par>
                              <p:par>
                                <p:cTn id="39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-1.88064E-6 L 1.38889E-6 0.43489 " pathEditMode="relative" rAng="0" ptsTypes="AA">
                                      <p:cBhvr>
                                        <p:cTn id="4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174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000"/>
                            </p:stCondLst>
                            <p:childTnLst>
                              <p:par>
                                <p:cTn id="4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27" grpId="1" animBg="1"/>
      <p:bldP spid="28" grpId="0" animBg="1"/>
      <p:bldP spid="28" grpId="1" animBg="1"/>
      <p:bldP spid="29" grpId="0" animBg="1"/>
      <p:bldP spid="29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8293832" y="6372134"/>
            <a:ext cx="456831" cy="365125"/>
          </a:xfrm>
        </p:spPr>
        <p:txBody>
          <a:bodyPr/>
          <a:lstStyle/>
          <a:p>
            <a:fld id="{34721BB1-432A-5344-92A7-E5681479A72E}" type="slidenum">
              <a:rPr lang="en-US" smtClean="0"/>
              <a:pPr/>
              <a:t>11</a:t>
            </a:fld>
            <a:endParaRPr lang="en-US" dirty="0"/>
          </a:p>
        </p:txBody>
      </p:sp>
      <p:sp>
        <p:nvSpPr>
          <p:cNvPr id="27" name="Title 1"/>
          <p:cNvSpPr txBox="1">
            <a:spLocks/>
          </p:cNvSpPr>
          <p:nvPr/>
        </p:nvSpPr>
        <p:spPr>
          <a:xfrm>
            <a:off x="277586" y="231324"/>
            <a:ext cx="8229600" cy="48713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200" b="0" i="0" kern="1200">
                <a:solidFill>
                  <a:schemeClr val="accent2"/>
                </a:solidFill>
                <a:latin typeface="Calibri Light"/>
                <a:ea typeface="+mj-ea"/>
                <a:cs typeface="Calibri Light"/>
              </a:defRPr>
            </a:lvl1pPr>
          </a:lstStyle>
          <a:p>
            <a:r>
              <a:rPr lang="en-GB" sz="2800" b="1" dirty="0" smtClean="0">
                <a:solidFill>
                  <a:schemeClr val="tx2"/>
                </a:solidFill>
              </a:rPr>
              <a:t> Status of activities</a:t>
            </a:r>
            <a:endParaRPr lang="en-GB" sz="2800" b="1" dirty="0">
              <a:solidFill>
                <a:schemeClr val="tx2"/>
              </a:solidFill>
            </a:endParaRPr>
          </a:p>
        </p:txBody>
      </p:sp>
      <p:sp>
        <p:nvSpPr>
          <p:cNvPr id="41" name="Rettangolo 9"/>
          <p:cNvSpPr>
            <a:spLocks noChangeAspect="1"/>
          </p:cNvSpPr>
          <p:nvPr/>
        </p:nvSpPr>
        <p:spPr>
          <a:xfrm>
            <a:off x="622890" y="1440000"/>
            <a:ext cx="1872000" cy="187200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lIns="36000" tIns="0" rIns="36000" bIns="0" anchor="ctr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600" dirty="0">
                <a:solidFill>
                  <a:schemeClr val="accent1">
                    <a:lumMod val="75000"/>
                  </a:schemeClr>
                </a:solidFill>
              </a:rPr>
              <a:t>Demonstration of DER aggregation service in 30 summer houses (10 + 10 +10)</a:t>
            </a:r>
          </a:p>
        </p:txBody>
      </p:sp>
      <p:sp>
        <p:nvSpPr>
          <p:cNvPr id="43" name="Rettangolo 9"/>
          <p:cNvSpPr>
            <a:spLocks noChangeAspect="1"/>
          </p:cNvSpPr>
          <p:nvPr/>
        </p:nvSpPr>
        <p:spPr>
          <a:xfrm>
            <a:off x="2638890" y="1440000"/>
            <a:ext cx="1872000" cy="187200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lIns="36000" tIns="0" rIns="36000" bIns="0" anchor="ctr">
            <a:noAutofit/>
          </a:bodyPr>
          <a:lstStyle/>
          <a:p>
            <a:pPr algn="ctr">
              <a:lnSpc>
                <a:spcPct val="150000"/>
              </a:lnSpc>
            </a:pPr>
            <a:r>
              <a:rPr lang="en-US" sz="1600" dirty="0">
                <a:solidFill>
                  <a:schemeClr val="accent1">
                    <a:lumMod val="75000"/>
                  </a:schemeClr>
                </a:solidFill>
              </a:rPr>
              <a:t>Field implementation of ICT technology</a:t>
            </a:r>
          </a:p>
          <a:p>
            <a:pPr algn="ctr">
              <a:lnSpc>
                <a:spcPct val="150000"/>
              </a:lnSpc>
            </a:pPr>
            <a:r>
              <a:rPr lang="en-US" sz="1600" dirty="0">
                <a:solidFill>
                  <a:schemeClr val="accent1">
                    <a:lumMod val="75000"/>
                  </a:schemeClr>
                </a:solidFill>
              </a:rPr>
              <a:t>to exchange data: TSO-DSO-Aggregator-DER</a:t>
            </a:r>
          </a:p>
        </p:txBody>
      </p:sp>
      <p:sp>
        <p:nvSpPr>
          <p:cNvPr id="45" name="Rettangolo 9"/>
          <p:cNvSpPr>
            <a:spLocks noChangeAspect="1"/>
          </p:cNvSpPr>
          <p:nvPr/>
        </p:nvSpPr>
        <p:spPr>
          <a:xfrm>
            <a:off x="4654890" y="1440000"/>
            <a:ext cx="1872000" cy="187200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lIns="36000" tIns="0" rIns="36000" bIns="0" anchor="ctr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600" dirty="0">
                <a:solidFill>
                  <a:schemeClr val="accent1">
                    <a:lumMod val="75000"/>
                  </a:schemeClr>
                </a:solidFill>
              </a:rPr>
              <a:t>Use of on-line services for price &amp; load</a:t>
            </a:r>
          </a:p>
          <a:p>
            <a:pPr algn="ctr">
              <a:lnSpc>
                <a:spcPct val="150000"/>
              </a:lnSpc>
            </a:pPr>
            <a:r>
              <a:rPr lang="en-US" sz="1600" dirty="0">
                <a:solidFill>
                  <a:schemeClr val="accent1">
                    <a:lumMod val="75000"/>
                  </a:schemeClr>
                </a:solidFill>
              </a:rPr>
              <a:t>forecasting + model predictive control</a:t>
            </a:r>
          </a:p>
        </p:txBody>
      </p:sp>
      <p:sp>
        <p:nvSpPr>
          <p:cNvPr id="47" name="Rettangolo 9"/>
          <p:cNvSpPr>
            <a:spLocks noChangeAspect="1"/>
          </p:cNvSpPr>
          <p:nvPr/>
        </p:nvSpPr>
        <p:spPr>
          <a:xfrm>
            <a:off x="6670890" y="1440000"/>
            <a:ext cx="1872000" cy="187200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lIns="36000" tIns="0" rIns="36000" bIns="0" anchor="ctr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600" dirty="0">
                <a:solidFill>
                  <a:schemeClr val="accent1">
                    <a:lumMod val="75000"/>
                  </a:schemeClr>
                </a:solidFill>
              </a:rPr>
              <a:t>Development of an architecture for AS provision by DER through aggregation</a:t>
            </a:r>
          </a:p>
        </p:txBody>
      </p:sp>
      <p:sp>
        <p:nvSpPr>
          <p:cNvPr id="50" name="49 CuadroTexto"/>
          <p:cNvSpPr txBox="1"/>
          <p:nvPr/>
        </p:nvSpPr>
        <p:spPr>
          <a:xfrm>
            <a:off x="0" y="914310"/>
            <a:ext cx="9144000" cy="307777"/>
          </a:xfrm>
          <a:prstGeom prst="rect">
            <a:avLst/>
          </a:prstGeom>
          <a:noFill/>
        </p:spPr>
        <p:txBody>
          <a:bodyPr vert="horz" wrap="square" lIns="36000" tIns="0" rIns="36000" bIns="0" rtlCol="0">
            <a:spAutoFit/>
          </a:bodyPr>
          <a:lstStyle/>
          <a:p>
            <a:pPr algn="ctr"/>
            <a:r>
              <a:rPr lang="es-ES" sz="2000" b="1" dirty="0" smtClean="0">
                <a:solidFill>
                  <a:schemeClr val="accent4"/>
                </a:solidFill>
              </a:rPr>
              <a:t>EXPECTED RESULTS</a:t>
            </a:r>
            <a:endParaRPr lang="es-ES" sz="2000" b="1" dirty="0">
              <a:solidFill>
                <a:schemeClr val="accent4"/>
              </a:solidFill>
            </a:endParaRPr>
          </a:p>
        </p:txBody>
      </p:sp>
      <p:graphicFrame>
        <p:nvGraphicFramePr>
          <p:cNvPr id="15" name="14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66746191"/>
              </p:ext>
            </p:extLst>
          </p:nvPr>
        </p:nvGraphicFramePr>
        <p:xfrm>
          <a:off x="96570" y="3600000"/>
          <a:ext cx="8921700" cy="2322570"/>
        </p:xfrm>
        <a:graphic>
          <a:graphicData uri="http://schemas.openxmlformats.org/drawingml/2006/table">
            <a:tbl>
              <a:tblPr firstCol="1" bandRow="1">
                <a:tableStyleId>{21E4AEA4-8DFA-4A89-87EB-49C32662AFE0}</a:tableStyleId>
              </a:tblPr>
              <a:tblGrid>
                <a:gridCol w="1275030"/>
                <a:gridCol w="1268730"/>
                <a:gridCol w="1268730"/>
                <a:gridCol w="1280160"/>
                <a:gridCol w="1280160"/>
                <a:gridCol w="1268730"/>
                <a:gridCol w="1280160"/>
              </a:tblGrid>
              <a:tr h="348690">
                <a:tc>
                  <a:txBody>
                    <a:bodyPr/>
                    <a:lstStyle/>
                    <a:p>
                      <a:endParaRPr lang="en-GB" sz="1600" noProof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noProof="0" dirty="0" smtClean="0"/>
                        <a:t>Functional specification</a:t>
                      </a:r>
                      <a:endParaRPr lang="en-GB" sz="1600" noProof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noProof="0" dirty="0" smtClean="0"/>
                        <a:t>Technical specification</a:t>
                      </a:r>
                      <a:endParaRPr lang="en-GB" sz="1600" noProof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noProof="0" dirty="0" smtClean="0"/>
                        <a:t>SW development</a:t>
                      </a:r>
                      <a:endParaRPr lang="en-GB" sz="1600" noProof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noProof="0" dirty="0" smtClean="0"/>
                        <a:t>HW installation</a:t>
                      </a:r>
                      <a:endParaRPr lang="en-GB" sz="1600" noProof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noProof="0" dirty="0" smtClean="0"/>
                        <a:t>Testing</a:t>
                      </a:r>
                      <a:endParaRPr lang="en-GB" sz="1600" noProof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noProof="0" dirty="0" smtClean="0"/>
                        <a:t>Execution</a:t>
                      </a:r>
                      <a:endParaRPr lang="en-GB" sz="1600" noProof="0" dirty="0"/>
                    </a:p>
                  </a:txBody>
                  <a:tcPr/>
                </a:tc>
              </a:tr>
              <a:tr h="348690">
                <a:tc>
                  <a:txBody>
                    <a:bodyPr/>
                    <a:lstStyle/>
                    <a:p>
                      <a:r>
                        <a:rPr lang="en-GB" sz="1600" noProof="0" dirty="0" smtClean="0"/>
                        <a:t>TSO control</a:t>
                      </a:r>
                      <a:endParaRPr lang="en-GB" sz="1600" noProof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1600" noProof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1600" noProof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1600" noProof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1600" noProof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1600" noProof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noProof="0" dirty="0" smtClean="0">
                          <a:solidFill>
                            <a:srgbClr val="FF0000"/>
                          </a:solidFill>
                        </a:rPr>
                        <a:t>October</a:t>
                      </a:r>
                      <a:endParaRPr lang="en-GB" sz="1600" noProof="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348690">
                <a:tc>
                  <a:txBody>
                    <a:bodyPr/>
                    <a:lstStyle/>
                    <a:p>
                      <a:r>
                        <a:rPr lang="en-GB" sz="1600" noProof="0" dirty="0" smtClean="0"/>
                        <a:t>DSO control</a:t>
                      </a:r>
                      <a:endParaRPr lang="en-GB" sz="1600" noProof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1600" noProof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1600" noProof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1600" noProof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1600" noProof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1600" noProof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noProof="0" dirty="0" smtClean="0">
                          <a:solidFill>
                            <a:srgbClr val="FF0000"/>
                          </a:solidFill>
                        </a:rPr>
                        <a:t>October</a:t>
                      </a:r>
                      <a:endParaRPr lang="en-GB" sz="1600" noProof="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348690">
                <a:tc>
                  <a:txBody>
                    <a:bodyPr/>
                    <a:lstStyle/>
                    <a:p>
                      <a:r>
                        <a:rPr lang="en-GB" sz="1600" noProof="0" dirty="0" smtClean="0"/>
                        <a:t>Market</a:t>
                      </a:r>
                      <a:endParaRPr lang="en-GB" sz="1600" noProof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1600" noProof="0" dirty="0">
                        <a:solidFill>
                          <a:schemeClr val="tx2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1600" noProof="0" dirty="0">
                        <a:solidFill>
                          <a:schemeClr val="tx2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noProof="0" dirty="0" smtClean="0">
                          <a:solidFill>
                            <a:srgbClr val="FF0000"/>
                          </a:solidFill>
                        </a:rPr>
                        <a:t>July</a:t>
                      </a:r>
                      <a:endParaRPr lang="en-GB" sz="1600" noProof="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noProof="0" dirty="0" smtClean="0">
                          <a:solidFill>
                            <a:schemeClr val="tx2"/>
                          </a:solidFill>
                        </a:rPr>
                        <a:t>N/A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noProof="0" dirty="0" smtClean="0">
                          <a:solidFill>
                            <a:srgbClr val="FF0000"/>
                          </a:solidFill>
                        </a:rPr>
                        <a:t>September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noProof="0" dirty="0" smtClean="0">
                          <a:solidFill>
                            <a:srgbClr val="FF0000"/>
                          </a:solidFill>
                        </a:rPr>
                        <a:t>October</a:t>
                      </a:r>
                      <a:endParaRPr lang="en-GB" sz="1600" noProof="0" dirty="0" smtClean="0">
                        <a:solidFill>
                          <a:schemeClr val="tx2"/>
                        </a:solidFill>
                      </a:endParaRPr>
                    </a:p>
                  </a:txBody>
                  <a:tcPr/>
                </a:tc>
              </a:tr>
              <a:tr h="34869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noProof="0" dirty="0" smtClean="0"/>
                        <a:t>Aggregation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1600" noProof="0" dirty="0">
                        <a:solidFill>
                          <a:schemeClr val="tx2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1600" noProof="0" dirty="0">
                        <a:solidFill>
                          <a:schemeClr val="tx2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noProof="0" dirty="0" smtClean="0">
                          <a:solidFill>
                            <a:srgbClr val="FF0000"/>
                          </a:solidFill>
                        </a:rPr>
                        <a:t>July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600" noProof="0" dirty="0" smtClean="0">
                        <a:solidFill>
                          <a:schemeClr val="tx2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noProof="0" dirty="0" smtClean="0">
                          <a:solidFill>
                            <a:srgbClr val="FF0000"/>
                          </a:solidFill>
                        </a:rPr>
                        <a:t>September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noProof="0" dirty="0" smtClean="0">
                          <a:solidFill>
                            <a:srgbClr val="FF0000"/>
                          </a:solidFill>
                        </a:rPr>
                        <a:t>October</a:t>
                      </a:r>
                      <a:endParaRPr lang="en-GB" sz="1600" noProof="0" dirty="0" smtClean="0">
                        <a:solidFill>
                          <a:schemeClr val="tx2"/>
                        </a:solidFill>
                      </a:endParaRPr>
                    </a:p>
                  </a:txBody>
                  <a:tcPr/>
                </a:tc>
              </a:tr>
              <a:tr h="34869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noProof="0" dirty="0" smtClean="0"/>
                        <a:t>DER control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1600" noProof="0" dirty="0">
                        <a:solidFill>
                          <a:schemeClr val="tx2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1600" noProof="0" dirty="0">
                        <a:solidFill>
                          <a:schemeClr val="tx2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1600" noProof="0" dirty="0">
                        <a:solidFill>
                          <a:schemeClr val="tx2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600" noProof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1600" noProof="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noProof="0" dirty="0" smtClean="0">
                          <a:solidFill>
                            <a:srgbClr val="FF0000"/>
                          </a:solidFill>
                        </a:rPr>
                        <a:t>October</a:t>
                      </a:r>
                      <a:endParaRPr lang="en-GB" sz="1600" noProof="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grpSp>
        <p:nvGrpSpPr>
          <p:cNvPr id="48" name="47 Grupo"/>
          <p:cNvGrpSpPr/>
          <p:nvPr/>
        </p:nvGrpSpPr>
        <p:grpSpPr>
          <a:xfrm>
            <a:off x="1874610" y="4239990"/>
            <a:ext cx="288000" cy="228714"/>
            <a:chOff x="1875420" y="4034790"/>
            <a:chExt cx="364860" cy="26289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cxnSp>
          <p:nvCxnSpPr>
            <p:cNvPr id="51" name="50 Conector recto"/>
            <p:cNvCxnSpPr/>
            <p:nvPr/>
          </p:nvCxnSpPr>
          <p:spPr>
            <a:xfrm>
              <a:off x="1875420" y="4171950"/>
              <a:ext cx="136260" cy="125730"/>
            </a:xfrm>
            <a:prstGeom prst="line">
              <a:avLst/>
            </a:prstGeom>
            <a:ln w="57150"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51 Conector recto"/>
            <p:cNvCxnSpPr/>
            <p:nvPr/>
          </p:nvCxnSpPr>
          <p:spPr>
            <a:xfrm flipV="1">
              <a:off x="2011680" y="4034790"/>
              <a:ext cx="228600" cy="262890"/>
            </a:xfrm>
            <a:prstGeom prst="line">
              <a:avLst/>
            </a:prstGeom>
            <a:ln w="57150"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3" name="52 Grupo"/>
          <p:cNvGrpSpPr/>
          <p:nvPr/>
        </p:nvGrpSpPr>
        <p:grpSpPr>
          <a:xfrm>
            <a:off x="1874610" y="4599990"/>
            <a:ext cx="288000" cy="228714"/>
            <a:chOff x="1875420" y="4034790"/>
            <a:chExt cx="364860" cy="26289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cxnSp>
          <p:nvCxnSpPr>
            <p:cNvPr id="54" name="53 Conector recto"/>
            <p:cNvCxnSpPr/>
            <p:nvPr/>
          </p:nvCxnSpPr>
          <p:spPr>
            <a:xfrm>
              <a:off x="1875420" y="4171950"/>
              <a:ext cx="136260" cy="125730"/>
            </a:xfrm>
            <a:prstGeom prst="line">
              <a:avLst/>
            </a:prstGeom>
            <a:ln w="57150"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54 Conector recto"/>
            <p:cNvCxnSpPr/>
            <p:nvPr/>
          </p:nvCxnSpPr>
          <p:spPr>
            <a:xfrm flipV="1">
              <a:off x="2011680" y="4034790"/>
              <a:ext cx="228600" cy="262890"/>
            </a:xfrm>
            <a:prstGeom prst="line">
              <a:avLst/>
            </a:prstGeom>
            <a:ln w="57150"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6" name="55 Grupo"/>
          <p:cNvGrpSpPr/>
          <p:nvPr/>
        </p:nvGrpSpPr>
        <p:grpSpPr>
          <a:xfrm>
            <a:off x="3165918" y="4239990"/>
            <a:ext cx="288000" cy="228714"/>
            <a:chOff x="1875420" y="4034790"/>
            <a:chExt cx="364860" cy="26289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cxnSp>
          <p:nvCxnSpPr>
            <p:cNvPr id="57" name="56 Conector recto"/>
            <p:cNvCxnSpPr/>
            <p:nvPr/>
          </p:nvCxnSpPr>
          <p:spPr>
            <a:xfrm>
              <a:off x="1875420" y="4171950"/>
              <a:ext cx="136260" cy="125730"/>
            </a:xfrm>
            <a:prstGeom prst="line">
              <a:avLst/>
            </a:prstGeom>
            <a:ln w="57150"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57 Conector recto"/>
            <p:cNvCxnSpPr/>
            <p:nvPr/>
          </p:nvCxnSpPr>
          <p:spPr>
            <a:xfrm flipV="1">
              <a:off x="2011680" y="4034790"/>
              <a:ext cx="228600" cy="262890"/>
            </a:xfrm>
            <a:prstGeom prst="line">
              <a:avLst/>
            </a:prstGeom>
            <a:ln w="57150"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9" name="58 Grupo"/>
          <p:cNvGrpSpPr/>
          <p:nvPr/>
        </p:nvGrpSpPr>
        <p:grpSpPr>
          <a:xfrm>
            <a:off x="3165918" y="4599990"/>
            <a:ext cx="288000" cy="228714"/>
            <a:chOff x="1875420" y="4034790"/>
            <a:chExt cx="364860" cy="26289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cxnSp>
          <p:nvCxnSpPr>
            <p:cNvPr id="60" name="59 Conector recto"/>
            <p:cNvCxnSpPr/>
            <p:nvPr/>
          </p:nvCxnSpPr>
          <p:spPr>
            <a:xfrm>
              <a:off x="1875420" y="4171950"/>
              <a:ext cx="136260" cy="125730"/>
            </a:xfrm>
            <a:prstGeom prst="line">
              <a:avLst/>
            </a:prstGeom>
            <a:ln w="57150"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60 Conector recto"/>
            <p:cNvCxnSpPr/>
            <p:nvPr/>
          </p:nvCxnSpPr>
          <p:spPr>
            <a:xfrm flipV="1">
              <a:off x="2011680" y="4034790"/>
              <a:ext cx="228600" cy="262890"/>
            </a:xfrm>
            <a:prstGeom prst="line">
              <a:avLst/>
            </a:prstGeom>
            <a:ln w="57150"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2" name="61 Grupo"/>
          <p:cNvGrpSpPr/>
          <p:nvPr/>
        </p:nvGrpSpPr>
        <p:grpSpPr>
          <a:xfrm>
            <a:off x="4404858" y="4239990"/>
            <a:ext cx="288000" cy="228714"/>
            <a:chOff x="1875420" y="4034790"/>
            <a:chExt cx="364860" cy="26289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cxnSp>
          <p:nvCxnSpPr>
            <p:cNvPr id="63" name="62 Conector recto"/>
            <p:cNvCxnSpPr/>
            <p:nvPr/>
          </p:nvCxnSpPr>
          <p:spPr>
            <a:xfrm>
              <a:off x="1875420" y="4171950"/>
              <a:ext cx="136260" cy="125730"/>
            </a:xfrm>
            <a:prstGeom prst="line">
              <a:avLst/>
            </a:prstGeom>
            <a:ln w="57150"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63 Conector recto"/>
            <p:cNvCxnSpPr/>
            <p:nvPr/>
          </p:nvCxnSpPr>
          <p:spPr>
            <a:xfrm flipV="1">
              <a:off x="2011680" y="4034790"/>
              <a:ext cx="228600" cy="262890"/>
            </a:xfrm>
            <a:prstGeom prst="line">
              <a:avLst/>
            </a:prstGeom>
            <a:ln w="57150"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5" name="64 Grupo"/>
          <p:cNvGrpSpPr/>
          <p:nvPr/>
        </p:nvGrpSpPr>
        <p:grpSpPr>
          <a:xfrm>
            <a:off x="4404858" y="4599990"/>
            <a:ext cx="288000" cy="228714"/>
            <a:chOff x="1875420" y="4034790"/>
            <a:chExt cx="364860" cy="26289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cxnSp>
          <p:nvCxnSpPr>
            <p:cNvPr id="66" name="65 Conector recto"/>
            <p:cNvCxnSpPr/>
            <p:nvPr/>
          </p:nvCxnSpPr>
          <p:spPr>
            <a:xfrm>
              <a:off x="1875420" y="4171950"/>
              <a:ext cx="136260" cy="125730"/>
            </a:xfrm>
            <a:prstGeom prst="line">
              <a:avLst/>
            </a:prstGeom>
            <a:ln w="57150"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66 Conector recto"/>
            <p:cNvCxnSpPr/>
            <p:nvPr/>
          </p:nvCxnSpPr>
          <p:spPr>
            <a:xfrm flipV="1">
              <a:off x="2011680" y="4034790"/>
              <a:ext cx="228600" cy="262890"/>
            </a:xfrm>
            <a:prstGeom prst="line">
              <a:avLst/>
            </a:prstGeom>
            <a:ln w="57150"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" name="13 Grupo"/>
          <p:cNvGrpSpPr/>
          <p:nvPr/>
        </p:nvGrpSpPr>
        <p:grpSpPr>
          <a:xfrm>
            <a:off x="5706582" y="4239990"/>
            <a:ext cx="288000" cy="228714"/>
            <a:chOff x="1875420" y="4034790"/>
            <a:chExt cx="364860" cy="26289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cxnSp>
          <p:nvCxnSpPr>
            <p:cNvPr id="10" name="9 Conector recto"/>
            <p:cNvCxnSpPr/>
            <p:nvPr/>
          </p:nvCxnSpPr>
          <p:spPr>
            <a:xfrm>
              <a:off x="1875420" y="4171950"/>
              <a:ext cx="136260" cy="125730"/>
            </a:xfrm>
            <a:prstGeom prst="line">
              <a:avLst/>
            </a:prstGeom>
            <a:ln w="57150"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12 Conector recto"/>
            <p:cNvCxnSpPr/>
            <p:nvPr/>
          </p:nvCxnSpPr>
          <p:spPr>
            <a:xfrm flipV="1">
              <a:off x="2011680" y="4034790"/>
              <a:ext cx="228600" cy="262890"/>
            </a:xfrm>
            <a:prstGeom prst="line">
              <a:avLst/>
            </a:prstGeom>
            <a:ln w="57150"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2" name="41 Grupo"/>
          <p:cNvGrpSpPr/>
          <p:nvPr/>
        </p:nvGrpSpPr>
        <p:grpSpPr>
          <a:xfrm>
            <a:off x="5706582" y="4599990"/>
            <a:ext cx="288000" cy="228714"/>
            <a:chOff x="1875420" y="4034790"/>
            <a:chExt cx="364860" cy="26289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cxnSp>
          <p:nvCxnSpPr>
            <p:cNvPr id="44" name="43 Conector recto"/>
            <p:cNvCxnSpPr/>
            <p:nvPr/>
          </p:nvCxnSpPr>
          <p:spPr>
            <a:xfrm>
              <a:off x="1875420" y="4171950"/>
              <a:ext cx="136260" cy="125730"/>
            </a:xfrm>
            <a:prstGeom prst="line">
              <a:avLst/>
            </a:prstGeom>
            <a:ln w="57150"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45 Conector recto"/>
            <p:cNvCxnSpPr/>
            <p:nvPr/>
          </p:nvCxnSpPr>
          <p:spPr>
            <a:xfrm flipV="1">
              <a:off x="2011680" y="4034790"/>
              <a:ext cx="228600" cy="262890"/>
            </a:xfrm>
            <a:prstGeom prst="line">
              <a:avLst/>
            </a:prstGeom>
            <a:ln w="57150"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8" name="67 Grupo"/>
          <p:cNvGrpSpPr/>
          <p:nvPr/>
        </p:nvGrpSpPr>
        <p:grpSpPr>
          <a:xfrm>
            <a:off x="7010040" y="4239990"/>
            <a:ext cx="288000" cy="228714"/>
            <a:chOff x="1875420" y="4034790"/>
            <a:chExt cx="364860" cy="26289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cxnSp>
          <p:nvCxnSpPr>
            <p:cNvPr id="69" name="68 Conector recto"/>
            <p:cNvCxnSpPr/>
            <p:nvPr/>
          </p:nvCxnSpPr>
          <p:spPr>
            <a:xfrm>
              <a:off x="1875420" y="4171950"/>
              <a:ext cx="136260" cy="125730"/>
            </a:xfrm>
            <a:prstGeom prst="line">
              <a:avLst/>
            </a:prstGeom>
            <a:ln w="57150"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69 Conector recto"/>
            <p:cNvCxnSpPr/>
            <p:nvPr/>
          </p:nvCxnSpPr>
          <p:spPr>
            <a:xfrm flipV="1">
              <a:off x="2011680" y="4034790"/>
              <a:ext cx="228600" cy="262890"/>
            </a:xfrm>
            <a:prstGeom prst="line">
              <a:avLst/>
            </a:prstGeom>
            <a:ln w="57150"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1" name="70 Grupo"/>
          <p:cNvGrpSpPr/>
          <p:nvPr/>
        </p:nvGrpSpPr>
        <p:grpSpPr>
          <a:xfrm>
            <a:off x="7010040" y="4599990"/>
            <a:ext cx="288000" cy="228714"/>
            <a:chOff x="1875420" y="4034790"/>
            <a:chExt cx="364860" cy="26289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cxnSp>
          <p:nvCxnSpPr>
            <p:cNvPr id="72" name="71 Conector recto"/>
            <p:cNvCxnSpPr/>
            <p:nvPr/>
          </p:nvCxnSpPr>
          <p:spPr>
            <a:xfrm>
              <a:off x="1875420" y="4171950"/>
              <a:ext cx="136260" cy="125730"/>
            </a:xfrm>
            <a:prstGeom prst="line">
              <a:avLst/>
            </a:prstGeom>
            <a:ln w="57150"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72 Conector recto"/>
            <p:cNvCxnSpPr/>
            <p:nvPr/>
          </p:nvCxnSpPr>
          <p:spPr>
            <a:xfrm flipV="1">
              <a:off x="2011680" y="4034790"/>
              <a:ext cx="228600" cy="262890"/>
            </a:xfrm>
            <a:prstGeom prst="line">
              <a:avLst/>
            </a:prstGeom>
            <a:ln w="57150"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4" name="73 Grupo"/>
          <p:cNvGrpSpPr/>
          <p:nvPr/>
        </p:nvGrpSpPr>
        <p:grpSpPr>
          <a:xfrm>
            <a:off x="1874610" y="5624235"/>
            <a:ext cx="288000" cy="228714"/>
            <a:chOff x="1875420" y="4034790"/>
            <a:chExt cx="364860" cy="26289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cxnSp>
          <p:nvCxnSpPr>
            <p:cNvPr id="75" name="74 Conector recto"/>
            <p:cNvCxnSpPr/>
            <p:nvPr/>
          </p:nvCxnSpPr>
          <p:spPr>
            <a:xfrm>
              <a:off x="1875420" y="4171950"/>
              <a:ext cx="136260" cy="125730"/>
            </a:xfrm>
            <a:prstGeom prst="line">
              <a:avLst/>
            </a:prstGeom>
            <a:ln w="57150"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75 Conector recto"/>
            <p:cNvCxnSpPr/>
            <p:nvPr/>
          </p:nvCxnSpPr>
          <p:spPr>
            <a:xfrm flipV="1">
              <a:off x="2011680" y="4034790"/>
              <a:ext cx="228600" cy="262890"/>
            </a:xfrm>
            <a:prstGeom prst="line">
              <a:avLst/>
            </a:prstGeom>
            <a:ln w="57150"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7" name="76 Grupo"/>
          <p:cNvGrpSpPr/>
          <p:nvPr/>
        </p:nvGrpSpPr>
        <p:grpSpPr>
          <a:xfrm>
            <a:off x="3165918" y="5624235"/>
            <a:ext cx="288000" cy="228714"/>
            <a:chOff x="1875420" y="4034790"/>
            <a:chExt cx="364860" cy="26289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cxnSp>
          <p:nvCxnSpPr>
            <p:cNvPr id="78" name="77 Conector recto"/>
            <p:cNvCxnSpPr/>
            <p:nvPr/>
          </p:nvCxnSpPr>
          <p:spPr>
            <a:xfrm>
              <a:off x="1875420" y="4171950"/>
              <a:ext cx="136260" cy="125730"/>
            </a:xfrm>
            <a:prstGeom prst="line">
              <a:avLst/>
            </a:prstGeom>
            <a:ln w="57150"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78 Conector recto"/>
            <p:cNvCxnSpPr/>
            <p:nvPr/>
          </p:nvCxnSpPr>
          <p:spPr>
            <a:xfrm flipV="1">
              <a:off x="2011680" y="4034790"/>
              <a:ext cx="228600" cy="262890"/>
            </a:xfrm>
            <a:prstGeom prst="line">
              <a:avLst/>
            </a:prstGeom>
            <a:ln w="57150"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80" name="Picture 13" descr="http://www.bigcheesebadges.com/images/denmark_danish_flag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68000" cy="46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0306" y="6433650"/>
            <a:ext cx="691854" cy="25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2160" y="6433650"/>
            <a:ext cx="900000" cy="25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3" name="Picture 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77840" y="6253650"/>
            <a:ext cx="449513" cy="43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4" name="Picture 8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9940" y="6432871"/>
            <a:ext cx="994380" cy="25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5" name="Picture 95" descr="ONE LOGO xs.p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7602" y="6432871"/>
            <a:ext cx="514798" cy="252000"/>
          </a:xfrm>
          <a:prstGeom prst="rect">
            <a:avLst/>
          </a:prstGeom>
        </p:spPr>
      </p:pic>
      <p:pic>
        <p:nvPicPr>
          <p:cNvPr id="86" name="Picture 2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5594" y="6432871"/>
            <a:ext cx="492800" cy="25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7" name="86 Triángulo isósceles"/>
          <p:cNvSpPr/>
          <p:nvPr/>
        </p:nvSpPr>
        <p:spPr>
          <a:xfrm>
            <a:off x="1874610" y="4930815"/>
            <a:ext cx="288000" cy="230400"/>
          </a:xfrm>
          <a:prstGeom prst="triangle">
            <a:avLst/>
          </a:prstGeom>
          <a:solidFill>
            <a:srgbClr val="FFFF00"/>
          </a:solidFill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88" name="87 Triángulo isósceles"/>
          <p:cNvSpPr/>
          <p:nvPr/>
        </p:nvSpPr>
        <p:spPr>
          <a:xfrm>
            <a:off x="3165918" y="5273715"/>
            <a:ext cx="288000" cy="230400"/>
          </a:xfrm>
          <a:prstGeom prst="triangle">
            <a:avLst/>
          </a:prstGeom>
          <a:solidFill>
            <a:srgbClr val="FFFF00"/>
          </a:solidFill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grpSp>
        <p:nvGrpSpPr>
          <p:cNvPr id="89" name="88 Grupo"/>
          <p:cNvGrpSpPr/>
          <p:nvPr/>
        </p:nvGrpSpPr>
        <p:grpSpPr>
          <a:xfrm>
            <a:off x="1874610" y="5271799"/>
            <a:ext cx="288000" cy="228714"/>
            <a:chOff x="1875420" y="4034790"/>
            <a:chExt cx="364860" cy="26289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cxnSp>
          <p:nvCxnSpPr>
            <p:cNvPr id="90" name="89 Conector recto"/>
            <p:cNvCxnSpPr/>
            <p:nvPr/>
          </p:nvCxnSpPr>
          <p:spPr>
            <a:xfrm>
              <a:off x="1875420" y="4171950"/>
              <a:ext cx="136260" cy="125730"/>
            </a:xfrm>
            <a:prstGeom prst="line">
              <a:avLst/>
            </a:prstGeom>
            <a:ln w="57150"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90 Conector recto"/>
            <p:cNvCxnSpPr/>
            <p:nvPr/>
          </p:nvCxnSpPr>
          <p:spPr>
            <a:xfrm flipV="1">
              <a:off x="2011680" y="4034790"/>
              <a:ext cx="228600" cy="262890"/>
            </a:xfrm>
            <a:prstGeom prst="line">
              <a:avLst/>
            </a:prstGeom>
            <a:ln w="57150"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2" name="91 Grupo"/>
          <p:cNvGrpSpPr/>
          <p:nvPr/>
        </p:nvGrpSpPr>
        <p:grpSpPr>
          <a:xfrm>
            <a:off x="4404858" y="5624235"/>
            <a:ext cx="288000" cy="228714"/>
            <a:chOff x="1875420" y="4034790"/>
            <a:chExt cx="364860" cy="26289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cxnSp>
          <p:nvCxnSpPr>
            <p:cNvPr id="93" name="92 Conector recto"/>
            <p:cNvCxnSpPr/>
            <p:nvPr/>
          </p:nvCxnSpPr>
          <p:spPr>
            <a:xfrm>
              <a:off x="1875420" y="4171950"/>
              <a:ext cx="136260" cy="125730"/>
            </a:xfrm>
            <a:prstGeom prst="line">
              <a:avLst/>
            </a:prstGeom>
            <a:ln w="57150"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4" name="93 Conector recto"/>
            <p:cNvCxnSpPr/>
            <p:nvPr/>
          </p:nvCxnSpPr>
          <p:spPr>
            <a:xfrm flipV="1">
              <a:off x="2011680" y="4034790"/>
              <a:ext cx="228600" cy="262890"/>
            </a:xfrm>
            <a:prstGeom prst="line">
              <a:avLst/>
            </a:prstGeom>
            <a:ln w="57150"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5" name="94 Triángulo isósceles"/>
          <p:cNvSpPr/>
          <p:nvPr/>
        </p:nvSpPr>
        <p:spPr>
          <a:xfrm>
            <a:off x="3165918" y="4930815"/>
            <a:ext cx="288000" cy="230400"/>
          </a:xfrm>
          <a:prstGeom prst="triangle">
            <a:avLst/>
          </a:prstGeom>
          <a:solidFill>
            <a:srgbClr val="FFFF00"/>
          </a:solidFill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grpSp>
        <p:nvGrpSpPr>
          <p:cNvPr id="96" name="95 Grupo"/>
          <p:cNvGrpSpPr/>
          <p:nvPr/>
        </p:nvGrpSpPr>
        <p:grpSpPr>
          <a:xfrm>
            <a:off x="5706582" y="5273715"/>
            <a:ext cx="288000" cy="228714"/>
            <a:chOff x="1875420" y="4034790"/>
            <a:chExt cx="364860" cy="26289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cxnSp>
          <p:nvCxnSpPr>
            <p:cNvPr id="97" name="96 Conector recto"/>
            <p:cNvCxnSpPr/>
            <p:nvPr/>
          </p:nvCxnSpPr>
          <p:spPr>
            <a:xfrm>
              <a:off x="1875420" y="4171950"/>
              <a:ext cx="136260" cy="125730"/>
            </a:xfrm>
            <a:prstGeom prst="line">
              <a:avLst/>
            </a:prstGeom>
            <a:ln w="57150"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8" name="97 Conector recto"/>
            <p:cNvCxnSpPr/>
            <p:nvPr/>
          </p:nvCxnSpPr>
          <p:spPr>
            <a:xfrm flipV="1">
              <a:off x="2011680" y="4034790"/>
              <a:ext cx="228600" cy="262890"/>
            </a:xfrm>
            <a:prstGeom prst="line">
              <a:avLst/>
            </a:prstGeom>
            <a:ln w="57150"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9" name="98 Triángulo isósceles"/>
          <p:cNvSpPr/>
          <p:nvPr/>
        </p:nvSpPr>
        <p:spPr>
          <a:xfrm>
            <a:off x="7010040" y="5622549"/>
            <a:ext cx="288000" cy="230400"/>
          </a:xfrm>
          <a:prstGeom prst="triangle">
            <a:avLst/>
          </a:prstGeom>
          <a:solidFill>
            <a:srgbClr val="FFFF00"/>
          </a:solidFill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grpSp>
        <p:nvGrpSpPr>
          <p:cNvPr id="100" name="99 Grupo"/>
          <p:cNvGrpSpPr/>
          <p:nvPr/>
        </p:nvGrpSpPr>
        <p:grpSpPr>
          <a:xfrm>
            <a:off x="5706582" y="5622549"/>
            <a:ext cx="288000" cy="228714"/>
            <a:chOff x="1875420" y="4034790"/>
            <a:chExt cx="364860" cy="26289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cxnSp>
          <p:nvCxnSpPr>
            <p:cNvPr id="101" name="100 Conector recto"/>
            <p:cNvCxnSpPr/>
            <p:nvPr/>
          </p:nvCxnSpPr>
          <p:spPr>
            <a:xfrm>
              <a:off x="1875420" y="4171950"/>
              <a:ext cx="136260" cy="125730"/>
            </a:xfrm>
            <a:prstGeom prst="line">
              <a:avLst/>
            </a:prstGeom>
            <a:ln w="57150"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101 Conector recto"/>
            <p:cNvCxnSpPr/>
            <p:nvPr/>
          </p:nvCxnSpPr>
          <p:spPr>
            <a:xfrm flipV="1">
              <a:off x="2011680" y="4034790"/>
              <a:ext cx="228600" cy="262890"/>
            </a:xfrm>
            <a:prstGeom prst="line">
              <a:avLst/>
            </a:prstGeom>
            <a:ln w="57150"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0373189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0" y="2400299"/>
            <a:ext cx="9144000" cy="807373"/>
          </a:xfrm>
        </p:spPr>
        <p:txBody>
          <a:bodyPr anchor="ctr">
            <a:normAutofit fontScale="92500"/>
          </a:bodyPr>
          <a:lstStyle/>
          <a:p>
            <a:pPr marL="0" indent="0" algn="ctr">
              <a:buNone/>
            </a:pPr>
            <a:r>
              <a:rPr lang="en-US" sz="3600" dirty="0"/>
              <a:t>Shared responsibility with </a:t>
            </a:r>
            <a:r>
              <a:rPr lang="en-US" sz="3600" dirty="0" smtClean="0"/>
              <a:t>base station flexibility</a:t>
            </a:r>
            <a:endParaRPr lang="en-GB" sz="360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34721BB1-432A-5344-92A7-E5681479A72E}" type="slidenum">
              <a:rPr lang="en-US" smtClean="0"/>
              <a:pPr/>
              <a:t>12</a:t>
            </a:fld>
            <a:endParaRPr lang="en-US" dirty="0"/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277586" y="231324"/>
            <a:ext cx="8229600" cy="48713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200" b="0" i="0" kern="1200">
                <a:solidFill>
                  <a:schemeClr val="accent2"/>
                </a:solidFill>
                <a:latin typeface="Calibri Light"/>
                <a:ea typeface="+mj-ea"/>
                <a:cs typeface="Calibri Light"/>
              </a:defRPr>
            </a:lvl1pPr>
          </a:lstStyle>
          <a:p>
            <a:r>
              <a:rPr lang="en-GB" sz="2800" b="1" dirty="0"/>
              <a:t>Description of </a:t>
            </a:r>
            <a:r>
              <a:rPr lang="en-GB" sz="2800" b="1" dirty="0" smtClean="0"/>
              <a:t>the pilots</a:t>
            </a:r>
            <a:endParaRPr lang="en-GB" sz="2800" b="1" dirty="0"/>
          </a:p>
        </p:txBody>
      </p:sp>
      <p:pic>
        <p:nvPicPr>
          <p:cNvPr id="6" name="Picture 15" descr="http://iconbug.com/download/size/256/icon/8048/button-flag-spain/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02000" y="3219102"/>
            <a:ext cx="540000" cy="5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117031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agen 9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55442" y="6431211"/>
            <a:ext cx="910690" cy="252000"/>
          </a:xfrm>
          <a:prstGeom prst="rect">
            <a:avLst/>
          </a:prstGeom>
        </p:spPr>
      </p:pic>
      <p:pic>
        <p:nvPicPr>
          <p:cNvPr id="11" name="Picture 95" descr="ONE LOGO xs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66132" y="6431211"/>
            <a:ext cx="514799" cy="252000"/>
          </a:xfrm>
          <a:prstGeom prst="rect">
            <a:avLst/>
          </a:prstGeom>
        </p:spPr>
      </p:pic>
      <p:pic>
        <p:nvPicPr>
          <p:cNvPr id="12" name="Imagen 217"/>
          <p:cNvPicPr>
            <a:picLocks noChangeAspect="1"/>
          </p:cNvPicPr>
          <p:nvPr/>
        </p:nvPicPr>
        <p:blipFill rotWithShape="1">
          <a:blip r:embed="rId4"/>
          <a:srcRect l="10392" r="-1"/>
          <a:stretch/>
        </p:blipFill>
        <p:spPr>
          <a:xfrm>
            <a:off x="6780931" y="6251211"/>
            <a:ext cx="421218" cy="432000"/>
          </a:xfrm>
          <a:prstGeom prst="rect">
            <a:avLst/>
          </a:prstGeom>
        </p:spPr>
      </p:pic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12884" y="6431211"/>
            <a:ext cx="1080948" cy="25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34721BB1-432A-5344-92A7-E5681479A72E}" type="slidenum">
              <a:rPr lang="en-US" smtClean="0"/>
              <a:pPr/>
              <a:t>13</a:t>
            </a:fld>
            <a:endParaRPr lang="en-US" dirty="0"/>
          </a:p>
        </p:txBody>
      </p:sp>
      <p:pic>
        <p:nvPicPr>
          <p:cNvPr id="6" name="5 Imagen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2871" y="718460"/>
            <a:ext cx="3614738" cy="3405188"/>
          </a:xfrm>
          <a:prstGeom prst="rect">
            <a:avLst/>
          </a:prstGeom>
        </p:spPr>
      </p:pic>
      <p:sp>
        <p:nvSpPr>
          <p:cNvPr id="7" name="6 Rectángulo"/>
          <p:cNvSpPr/>
          <p:nvPr/>
        </p:nvSpPr>
        <p:spPr>
          <a:xfrm>
            <a:off x="102870" y="4123648"/>
            <a:ext cx="361473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1600" dirty="0"/>
              <a:t>2030 Transmission adequacy </a:t>
            </a:r>
            <a:r>
              <a:rPr lang="en-GB" sz="1600" dirty="0" smtClean="0"/>
              <a:t> (TYNDP‘16)</a:t>
            </a:r>
          </a:p>
          <a:p>
            <a:pPr algn="ctr"/>
            <a:r>
              <a:rPr lang="en-US" sz="1200" u="sng" dirty="0">
                <a:hlinkClick r:id="rId7"/>
              </a:rPr>
              <a:t>http://tyndp.entsoe.eu/exec-report/</a:t>
            </a:r>
            <a:endParaRPr lang="es-ES" sz="1200" dirty="0"/>
          </a:p>
        </p:txBody>
      </p:sp>
      <p:sp>
        <p:nvSpPr>
          <p:cNvPr id="9" name="Title 1"/>
          <p:cNvSpPr txBox="1">
            <a:spLocks/>
          </p:cNvSpPr>
          <p:nvPr/>
        </p:nvSpPr>
        <p:spPr>
          <a:xfrm>
            <a:off x="277586" y="231324"/>
            <a:ext cx="8229600" cy="48713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200" b="0" i="0" kern="1200">
                <a:solidFill>
                  <a:schemeClr val="accent2"/>
                </a:solidFill>
                <a:latin typeface="Calibri Light"/>
                <a:ea typeface="+mj-ea"/>
                <a:cs typeface="Calibri Light"/>
              </a:defRPr>
            </a:lvl1pPr>
          </a:lstStyle>
          <a:p>
            <a:r>
              <a:rPr lang="en-GB" sz="2800" b="1" dirty="0" smtClean="0">
                <a:solidFill>
                  <a:schemeClr val="tx2"/>
                </a:solidFill>
              </a:rPr>
              <a:t> Energy context</a:t>
            </a:r>
            <a:endParaRPr lang="en-GB" sz="2800" b="1" dirty="0">
              <a:solidFill>
                <a:schemeClr val="tx2"/>
              </a:solidFill>
            </a:endParaRPr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67"/>
          <a:stretch/>
        </p:blipFill>
        <p:spPr bwMode="auto">
          <a:xfrm>
            <a:off x="3817620" y="718460"/>
            <a:ext cx="2664000" cy="46918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61140" y="718463"/>
            <a:ext cx="2664000" cy="46918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Rettangolo arrotondato 5"/>
          <p:cNvSpPr/>
          <p:nvPr/>
        </p:nvSpPr>
        <p:spPr>
          <a:xfrm>
            <a:off x="102871" y="5567644"/>
            <a:ext cx="3614737" cy="364526"/>
          </a:xfrm>
          <a:prstGeom prst="roundRect">
            <a:avLst/>
          </a:prstGeom>
          <a:gradFill>
            <a:gsLst>
              <a:gs pos="0">
                <a:schemeClr val="accent2"/>
              </a:gs>
              <a:gs pos="100000">
                <a:schemeClr val="accent2">
                  <a:lumMod val="40000"/>
                  <a:lumOff val="60000"/>
                </a:schemeClr>
              </a:gs>
            </a:gsLst>
          </a:gra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 smtClean="0">
                <a:solidFill>
                  <a:schemeClr val="tx1"/>
                </a:solidFill>
              </a:rPr>
              <a:t>Poor interconnections</a:t>
            </a:r>
            <a:endParaRPr lang="en-GB" b="1" dirty="0">
              <a:solidFill>
                <a:schemeClr val="tx1"/>
              </a:solidFill>
            </a:endParaRPr>
          </a:p>
        </p:txBody>
      </p:sp>
      <p:sp>
        <p:nvSpPr>
          <p:cNvPr id="14" name="Rettangolo arrotondato 5"/>
          <p:cNvSpPr/>
          <p:nvPr/>
        </p:nvSpPr>
        <p:spPr>
          <a:xfrm>
            <a:off x="3817620" y="5567644"/>
            <a:ext cx="5307520" cy="364526"/>
          </a:xfrm>
          <a:prstGeom prst="roundRect">
            <a:avLst/>
          </a:prstGeom>
          <a:gradFill>
            <a:gsLst>
              <a:gs pos="0">
                <a:schemeClr val="accent2"/>
              </a:gs>
              <a:gs pos="100000">
                <a:schemeClr val="accent2">
                  <a:lumMod val="40000"/>
                  <a:lumOff val="60000"/>
                </a:schemeClr>
              </a:gs>
            </a:gsLst>
          </a:gra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 smtClean="0">
                <a:solidFill>
                  <a:schemeClr val="tx1"/>
                </a:solidFill>
              </a:rPr>
              <a:t>Big contribution by highly-variable RES production</a:t>
            </a:r>
            <a:endParaRPr lang="en-GB" b="1" dirty="0">
              <a:solidFill>
                <a:schemeClr val="tx1"/>
              </a:solidFill>
            </a:endParaRPr>
          </a:p>
        </p:txBody>
      </p:sp>
      <p:pic>
        <p:nvPicPr>
          <p:cNvPr id="16" name="Picture 15" descr="http://iconbug.com/download/size/256/icon/8048/button-flag-spain/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68000" cy="46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000105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Imagen 9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55442" y="6431211"/>
            <a:ext cx="910690" cy="252000"/>
          </a:xfrm>
          <a:prstGeom prst="rect">
            <a:avLst/>
          </a:prstGeom>
        </p:spPr>
      </p:pic>
      <p:pic>
        <p:nvPicPr>
          <p:cNvPr id="15" name="Picture 95" descr="ONE LOGO xs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66132" y="6431211"/>
            <a:ext cx="514799" cy="252000"/>
          </a:xfrm>
          <a:prstGeom prst="rect">
            <a:avLst/>
          </a:prstGeom>
        </p:spPr>
      </p:pic>
      <p:pic>
        <p:nvPicPr>
          <p:cNvPr id="16" name="Imagen 217"/>
          <p:cNvPicPr>
            <a:picLocks noChangeAspect="1"/>
          </p:cNvPicPr>
          <p:nvPr/>
        </p:nvPicPr>
        <p:blipFill rotWithShape="1">
          <a:blip r:embed="rId4"/>
          <a:srcRect l="10392" r="-1"/>
          <a:stretch/>
        </p:blipFill>
        <p:spPr>
          <a:xfrm>
            <a:off x="6780931" y="6251211"/>
            <a:ext cx="421218" cy="432000"/>
          </a:xfrm>
          <a:prstGeom prst="rect">
            <a:avLst/>
          </a:prstGeom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12884" y="6431211"/>
            <a:ext cx="1080948" cy="25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egnaposto numero diapositiva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34721BB1-432A-5344-92A7-E5681479A72E}" type="slidenum">
              <a:rPr lang="en-US" smtClean="0"/>
              <a:pPr/>
              <a:t>14</a:t>
            </a:fld>
            <a:endParaRPr lang="en-US" dirty="0"/>
          </a:p>
        </p:txBody>
      </p:sp>
      <p:pic>
        <p:nvPicPr>
          <p:cNvPr id="1035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83624" y="1835750"/>
            <a:ext cx="4415518" cy="37320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6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ES"/>
          </a:p>
        </p:txBody>
      </p:sp>
      <p:sp>
        <p:nvSpPr>
          <p:cNvPr id="502" name="CasellaDiTesto 2"/>
          <p:cNvSpPr txBox="1"/>
          <p:nvPr/>
        </p:nvSpPr>
        <p:spPr>
          <a:xfrm>
            <a:off x="163285" y="2955163"/>
            <a:ext cx="2538252" cy="572464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it-IT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lnSpc>
                <a:spcPct val="120000"/>
              </a:lnSpc>
              <a:buNone/>
            </a:pPr>
            <a:r>
              <a:rPr lang="en-GB" sz="1300" b="1" dirty="0" smtClean="0">
                <a:solidFill>
                  <a:srgbClr val="660033"/>
                </a:solidFill>
              </a:rPr>
              <a:t>Congestion management</a:t>
            </a:r>
          </a:p>
          <a:p>
            <a:pPr lvl="0">
              <a:lnSpc>
                <a:spcPct val="120000"/>
              </a:lnSpc>
              <a:buNone/>
            </a:pPr>
            <a:r>
              <a:rPr lang="en-GB" sz="1300" dirty="0" smtClean="0">
                <a:solidFill>
                  <a:srgbClr val="660033"/>
                </a:solidFill>
              </a:rPr>
              <a:t>at DSO level</a:t>
            </a:r>
            <a:endParaRPr lang="en-GB" sz="1300" dirty="0">
              <a:solidFill>
                <a:srgbClr val="660033"/>
              </a:solidFill>
            </a:endParaRPr>
          </a:p>
        </p:txBody>
      </p:sp>
      <p:sp>
        <p:nvSpPr>
          <p:cNvPr id="503" name="CasellaDiTesto 9"/>
          <p:cNvSpPr txBox="1"/>
          <p:nvPr/>
        </p:nvSpPr>
        <p:spPr>
          <a:xfrm>
            <a:off x="2888601" y="2965578"/>
            <a:ext cx="2741829" cy="572464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it-IT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lnSpc>
                <a:spcPct val="120000"/>
              </a:lnSpc>
              <a:buNone/>
            </a:pPr>
            <a:r>
              <a:rPr lang="en-GB" sz="1300" b="1" dirty="0" smtClean="0">
                <a:solidFill>
                  <a:srgbClr val="660033"/>
                </a:solidFill>
              </a:rPr>
              <a:t>Demand Response Aggregation</a:t>
            </a:r>
            <a:endParaRPr lang="en-GB" sz="1300" dirty="0" smtClean="0">
              <a:solidFill>
                <a:srgbClr val="660033"/>
              </a:solidFill>
            </a:endParaRPr>
          </a:p>
          <a:p>
            <a:pPr lvl="0">
              <a:lnSpc>
                <a:spcPct val="120000"/>
              </a:lnSpc>
              <a:buNone/>
            </a:pPr>
            <a:r>
              <a:rPr lang="en-GB" sz="1300" dirty="0" smtClean="0">
                <a:solidFill>
                  <a:srgbClr val="660033"/>
                </a:solidFill>
              </a:rPr>
              <a:t>by using storage flexibility (BS and EV)</a:t>
            </a:r>
            <a:endParaRPr lang="en-GB" sz="1300" dirty="0">
              <a:solidFill>
                <a:srgbClr val="660033"/>
              </a:solidFill>
            </a:endParaRPr>
          </a:p>
        </p:txBody>
      </p:sp>
      <p:sp>
        <p:nvSpPr>
          <p:cNvPr id="504" name="CasellaDiTesto 10"/>
          <p:cNvSpPr txBox="1"/>
          <p:nvPr/>
        </p:nvSpPr>
        <p:spPr>
          <a:xfrm>
            <a:off x="5840928" y="2965578"/>
            <a:ext cx="3096245" cy="81253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it-IT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lnSpc>
                <a:spcPct val="120000"/>
              </a:lnSpc>
              <a:buNone/>
            </a:pPr>
            <a:r>
              <a:rPr lang="en-GB" sz="1300" b="1" dirty="0">
                <a:solidFill>
                  <a:srgbClr val="660033"/>
                </a:solidFill>
              </a:rPr>
              <a:t>Power-frequency regulation / balancing </a:t>
            </a:r>
            <a:endParaRPr lang="en-GB" sz="1300" dirty="0" smtClean="0">
              <a:solidFill>
                <a:srgbClr val="660033"/>
              </a:solidFill>
            </a:endParaRPr>
          </a:p>
          <a:p>
            <a:pPr lvl="0">
              <a:lnSpc>
                <a:spcPct val="120000"/>
              </a:lnSpc>
              <a:buNone/>
            </a:pPr>
            <a:r>
              <a:rPr lang="en-GB" sz="1300" dirty="0" smtClean="0">
                <a:solidFill>
                  <a:srgbClr val="660033"/>
                </a:solidFill>
              </a:rPr>
              <a:t>by respecting the exchange program at the TSO-DSO interconnection</a:t>
            </a:r>
            <a:endParaRPr lang="en-GB" sz="1300" dirty="0">
              <a:solidFill>
                <a:srgbClr val="660033"/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6282" y="1062544"/>
            <a:ext cx="2943225" cy="4743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3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1584" y="1969800"/>
            <a:ext cx="1878806" cy="2928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15" descr="http://iconbug.com/download/size/256/icon/8048/button-flag-spain/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68000" cy="46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3358" y="1171928"/>
            <a:ext cx="6512311" cy="47113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4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18" name="Title 1"/>
          <p:cNvSpPr txBox="1">
            <a:spLocks/>
          </p:cNvSpPr>
          <p:nvPr/>
        </p:nvSpPr>
        <p:spPr>
          <a:xfrm>
            <a:off x="277586" y="231324"/>
            <a:ext cx="8229600" cy="48713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200" b="0" i="0" kern="1200">
                <a:solidFill>
                  <a:schemeClr val="accent2"/>
                </a:solidFill>
                <a:latin typeface="Calibri Light"/>
                <a:ea typeface="+mj-ea"/>
                <a:cs typeface="Calibri Light"/>
              </a:defRPr>
            </a:lvl1pPr>
          </a:lstStyle>
          <a:p>
            <a:r>
              <a:rPr lang="en-GB" sz="2800" b="1" dirty="0" smtClean="0">
                <a:solidFill>
                  <a:schemeClr val="tx2"/>
                </a:solidFill>
              </a:rPr>
              <a:t> Shared responsibility with BS &amp; EV flexibility</a:t>
            </a:r>
            <a:endParaRPr lang="en-GB" sz="2800" b="1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86739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3.33333E-6 L 0.40035 -0.32615 " pathEditMode="relative" rAng="0" ptsTypes="AA">
                                      <p:cBhvr>
                                        <p:cTn id="10" dur="1000" fill="hold"/>
                                        <p:tgtEl>
                                          <p:spTgt spid="10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017" y="-16319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1000" fill="hold"/>
                                        <p:tgtEl>
                                          <p:spTgt spid="1035"/>
                                        </p:tgtEl>
                                      </p:cBhvr>
                                      <p:by x="40000" y="4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56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-4.44444E-6 L -0.3526 -0.23912 " pathEditMode="relative" rAng="0" ptsTypes="AA">
                                      <p:cBhvr>
                                        <p:cTn id="23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639" y="-11968"/>
                                    </p:animMotion>
                                  </p:childTnLst>
                                </p:cTn>
                              </p:par>
                              <p:par>
                                <p:cTn id="24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5" dur="1000" fill="hold"/>
                                        <p:tgtEl>
                                          <p:spTgt spid="3074"/>
                                        </p:tgtEl>
                                      </p:cBhvr>
                                      <p:by x="47000" y="47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-5.59796E-7 L 2.77778E-6 0.43512 " pathEditMode="relative" rAng="0" ptsTypes="AA">
                                      <p:cBhvr>
                                        <p:cTn id="36" dur="1000" fill="hold"/>
                                        <p:tgtEl>
                                          <p:spTgt spid="50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1744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-1.88064E-6 L 1.38889E-6 0.43489 " pathEditMode="relative" rAng="0" ptsTypes="AA">
                                      <p:cBhvr>
                                        <p:cTn id="38" dur="1000" fill="hold"/>
                                        <p:tgtEl>
                                          <p:spTgt spid="50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1744"/>
                                    </p:animMotion>
                                  </p:childTnLst>
                                </p:cTn>
                              </p:par>
                              <p:par>
                                <p:cTn id="39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-1.88064E-6 L 3.88889E-6 0.43489 " pathEditMode="relative" rAng="0" ptsTypes="AA">
                                      <p:cBhvr>
                                        <p:cTn id="40" dur="1000" fill="hold"/>
                                        <p:tgtEl>
                                          <p:spTgt spid="50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174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000"/>
                            </p:stCondLst>
                            <p:childTnLst>
                              <p:par>
                                <p:cTn id="4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2" grpId="0" animBg="1"/>
      <p:bldP spid="502" grpId="1" animBg="1"/>
      <p:bldP spid="503" grpId="0" animBg="1"/>
      <p:bldP spid="503" grpId="1" animBg="1"/>
      <p:bldP spid="504" grpId="0" animBg="1"/>
      <p:bldP spid="504" grpId="1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8293832" y="6372134"/>
            <a:ext cx="456831" cy="365125"/>
          </a:xfrm>
        </p:spPr>
        <p:txBody>
          <a:bodyPr/>
          <a:lstStyle/>
          <a:p>
            <a:fld id="{34721BB1-432A-5344-92A7-E5681479A72E}" type="slidenum">
              <a:rPr lang="en-US" smtClean="0"/>
              <a:pPr/>
              <a:t>15</a:t>
            </a:fld>
            <a:endParaRPr lang="en-US" dirty="0"/>
          </a:p>
        </p:txBody>
      </p:sp>
      <p:sp>
        <p:nvSpPr>
          <p:cNvPr id="27" name="Title 1"/>
          <p:cNvSpPr txBox="1">
            <a:spLocks/>
          </p:cNvSpPr>
          <p:nvPr/>
        </p:nvSpPr>
        <p:spPr>
          <a:xfrm>
            <a:off x="277586" y="231324"/>
            <a:ext cx="8229600" cy="48713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200" b="0" i="0" kern="1200">
                <a:solidFill>
                  <a:schemeClr val="accent2"/>
                </a:solidFill>
                <a:latin typeface="Calibri Light"/>
                <a:ea typeface="+mj-ea"/>
                <a:cs typeface="Calibri Light"/>
              </a:defRPr>
            </a:lvl1pPr>
          </a:lstStyle>
          <a:p>
            <a:r>
              <a:rPr lang="en-GB" sz="2800" b="1" dirty="0" smtClean="0">
                <a:solidFill>
                  <a:schemeClr val="tx2"/>
                </a:solidFill>
              </a:rPr>
              <a:t> Status of activities</a:t>
            </a:r>
            <a:endParaRPr lang="en-GB" sz="2800" b="1" dirty="0">
              <a:solidFill>
                <a:schemeClr val="tx2"/>
              </a:solidFill>
            </a:endParaRPr>
          </a:p>
        </p:txBody>
      </p:sp>
      <p:sp>
        <p:nvSpPr>
          <p:cNvPr id="41" name="Rettangolo 9"/>
          <p:cNvSpPr>
            <a:spLocks/>
          </p:cNvSpPr>
          <p:nvPr/>
        </p:nvSpPr>
        <p:spPr>
          <a:xfrm>
            <a:off x="622890" y="1440000"/>
            <a:ext cx="1872000" cy="187200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lIns="36000" tIns="0" rIns="36000" bIns="0" anchor="ctr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600" dirty="0">
                <a:solidFill>
                  <a:schemeClr val="accent1">
                    <a:lumMod val="75000"/>
                  </a:schemeClr>
                </a:solidFill>
              </a:rPr>
              <a:t>Demonstration of DER aggregation service in </a:t>
            </a:r>
            <a:r>
              <a:rPr lang="en-US" sz="1600" dirty="0" smtClean="0">
                <a:solidFill>
                  <a:schemeClr val="accent1">
                    <a:lumMod val="75000"/>
                  </a:schemeClr>
                </a:solidFill>
              </a:rPr>
              <a:t>20 </a:t>
            </a:r>
            <a:r>
              <a:rPr lang="en-US" sz="1600" dirty="0">
                <a:solidFill>
                  <a:schemeClr val="accent1">
                    <a:lumMod val="75000"/>
                  </a:schemeClr>
                </a:solidFill>
              </a:rPr>
              <a:t>mobile phone base </a:t>
            </a:r>
            <a:r>
              <a:rPr lang="en-US" sz="1600" dirty="0" smtClean="0">
                <a:solidFill>
                  <a:schemeClr val="accent1">
                    <a:lumMod val="75000"/>
                  </a:schemeClr>
                </a:solidFill>
              </a:rPr>
              <a:t>stations</a:t>
            </a:r>
            <a:endParaRPr lang="en-US" sz="16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43" name="Rettangolo 9"/>
          <p:cNvSpPr>
            <a:spLocks noChangeAspect="1"/>
          </p:cNvSpPr>
          <p:nvPr/>
        </p:nvSpPr>
        <p:spPr>
          <a:xfrm>
            <a:off x="2638890" y="1440000"/>
            <a:ext cx="1872000" cy="187200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lIns="36000" tIns="0" rIns="36000" bIns="0" anchor="ctr">
            <a:noAutofit/>
          </a:bodyPr>
          <a:lstStyle/>
          <a:p>
            <a:pPr algn="ctr">
              <a:lnSpc>
                <a:spcPct val="150000"/>
              </a:lnSpc>
            </a:pPr>
            <a:r>
              <a:rPr lang="en-US" sz="1600" dirty="0">
                <a:solidFill>
                  <a:schemeClr val="accent1">
                    <a:lumMod val="75000"/>
                  </a:schemeClr>
                </a:solidFill>
              </a:rPr>
              <a:t>Creation of AS local market to solve DSO’s congestion issues and to share balancing responsibility</a:t>
            </a:r>
          </a:p>
        </p:txBody>
      </p:sp>
      <p:sp>
        <p:nvSpPr>
          <p:cNvPr id="45" name="Rettangolo 9"/>
          <p:cNvSpPr>
            <a:spLocks noChangeAspect="1"/>
          </p:cNvSpPr>
          <p:nvPr/>
        </p:nvSpPr>
        <p:spPr>
          <a:xfrm>
            <a:off x="4654890" y="1440000"/>
            <a:ext cx="1872000" cy="187200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lIns="36000" tIns="0" rIns="36000" bIns="0" anchor="ctr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600" dirty="0">
                <a:solidFill>
                  <a:schemeClr val="accent1">
                    <a:lumMod val="75000"/>
                  </a:schemeClr>
                </a:solidFill>
              </a:rPr>
              <a:t>Development of tools for DER aggregation and for bidding to DSO-managed local AS markets</a:t>
            </a:r>
          </a:p>
        </p:txBody>
      </p:sp>
      <p:sp>
        <p:nvSpPr>
          <p:cNvPr id="47" name="Rettangolo 9"/>
          <p:cNvSpPr>
            <a:spLocks noChangeAspect="1"/>
          </p:cNvSpPr>
          <p:nvPr/>
        </p:nvSpPr>
        <p:spPr>
          <a:xfrm>
            <a:off x="6670890" y="1440000"/>
            <a:ext cx="1872000" cy="187200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lIns="36000" tIns="0" rIns="36000" bIns="0" anchor="ctr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600" dirty="0">
                <a:solidFill>
                  <a:schemeClr val="accent1">
                    <a:lumMod val="75000"/>
                  </a:schemeClr>
                </a:solidFill>
              </a:rPr>
              <a:t>Development of tools for determining DSO’s balancing and congestion management needs</a:t>
            </a:r>
          </a:p>
        </p:txBody>
      </p:sp>
      <p:sp>
        <p:nvSpPr>
          <p:cNvPr id="50" name="49 CuadroTexto"/>
          <p:cNvSpPr txBox="1"/>
          <p:nvPr/>
        </p:nvSpPr>
        <p:spPr>
          <a:xfrm>
            <a:off x="0" y="914310"/>
            <a:ext cx="9144000" cy="307777"/>
          </a:xfrm>
          <a:prstGeom prst="rect">
            <a:avLst/>
          </a:prstGeom>
          <a:noFill/>
        </p:spPr>
        <p:txBody>
          <a:bodyPr vert="horz" wrap="square" lIns="36000" tIns="0" rIns="36000" bIns="0" rtlCol="0">
            <a:spAutoFit/>
          </a:bodyPr>
          <a:lstStyle/>
          <a:p>
            <a:pPr algn="ctr"/>
            <a:r>
              <a:rPr lang="es-ES" sz="2000" b="1" dirty="0" smtClean="0">
                <a:solidFill>
                  <a:schemeClr val="accent4"/>
                </a:solidFill>
              </a:rPr>
              <a:t>EXPECTED RESULTS</a:t>
            </a:r>
            <a:endParaRPr lang="es-ES" sz="2000" b="1" dirty="0">
              <a:solidFill>
                <a:schemeClr val="accent4"/>
              </a:solidFill>
            </a:endParaRPr>
          </a:p>
        </p:txBody>
      </p:sp>
      <p:graphicFrame>
        <p:nvGraphicFramePr>
          <p:cNvPr id="15" name="14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6074298"/>
              </p:ext>
            </p:extLst>
          </p:nvPr>
        </p:nvGraphicFramePr>
        <p:xfrm>
          <a:off x="96570" y="3600000"/>
          <a:ext cx="8921700" cy="2322570"/>
        </p:xfrm>
        <a:graphic>
          <a:graphicData uri="http://schemas.openxmlformats.org/drawingml/2006/table">
            <a:tbl>
              <a:tblPr firstCol="1" bandRow="1">
                <a:tableStyleId>{21E4AEA4-8DFA-4A89-87EB-49C32662AFE0}</a:tableStyleId>
              </a:tblPr>
              <a:tblGrid>
                <a:gridCol w="1275030"/>
                <a:gridCol w="1268730"/>
                <a:gridCol w="1268730"/>
                <a:gridCol w="1280160"/>
                <a:gridCol w="1280160"/>
                <a:gridCol w="1268730"/>
                <a:gridCol w="1280160"/>
              </a:tblGrid>
              <a:tr h="348690">
                <a:tc>
                  <a:txBody>
                    <a:bodyPr/>
                    <a:lstStyle/>
                    <a:p>
                      <a:endParaRPr lang="en-GB" sz="1600" noProof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noProof="0" dirty="0" smtClean="0"/>
                        <a:t>Functional specification</a:t>
                      </a:r>
                      <a:endParaRPr lang="en-GB" sz="1600" noProof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noProof="0" dirty="0" smtClean="0"/>
                        <a:t>Technical specification</a:t>
                      </a:r>
                      <a:endParaRPr lang="en-GB" sz="1600" noProof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noProof="0" dirty="0" smtClean="0"/>
                        <a:t>SW development</a:t>
                      </a:r>
                      <a:endParaRPr lang="en-GB" sz="1600" noProof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noProof="0" dirty="0" smtClean="0"/>
                        <a:t>HW installation</a:t>
                      </a:r>
                      <a:endParaRPr lang="en-GB" sz="1600" noProof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noProof="0" dirty="0" smtClean="0"/>
                        <a:t>Testing</a:t>
                      </a:r>
                      <a:endParaRPr lang="en-GB" sz="1600" noProof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noProof="0" dirty="0" smtClean="0"/>
                        <a:t>Execution</a:t>
                      </a:r>
                      <a:endParaRPr lang="en-GB" sz="1600" noProof="0" dirty="0"/>
                    </a:p>
                  </a:txBody>
                  <a:tcPr/>
                </a:tc>
              </a:tr>
              <a:tr h="348690">
                <a:tc>
                  <a:txBody>
                    <a:bodyPr/>
                    <a:lstStyle/>
                    <a:p>
                      <a:r>
                        <a:rPr lang="en-GB" sz="1600" noProof="0" dirty="0" smtClean="0"/>
                        <a:t>TSO control</a:t>
                      </a:r>
                      <a:endParaRPr lang="en-GB" sz="1600" noProof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1600" noProof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1600" noProof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1600" noProof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noProof="0" dirty="0" smtClean="0">
                          <a:solidFill>
                            <a:schemeClr val="tx2"/>
                          </a:solidFill>
                        </a:rPr>
                        <a:t>N/A</a:t>
                      </a:r>
                      <a:endParaRPr lang="en-GB" sz="1600" noProof="0" dirty="0">
                        <a:solidFill>
                          <a:schemeClr val="tx2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noProof="0" dirty="0" smtClean="0">
                          <a:solidFill>
                            <a:schemeClr val="tx2"/>
                          </a:solidFill>
                        </a:rPr>
                        <a:t>N/A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noProof="0" dirty="0" smtClean="0">
                          <a:solidFill>
                            <a:srgbClr val="FF0000"/>
                          </a:solidFill>
                        </a:rPr>
                        <a:t>July</a:t>
                      </a:r>
                      <a:endParaRPr lang="en-GB" sz="1600" noProof="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348690">
                <a:tc>
                  <a:txBody>
                    <a:bodyPr/>
                    <a:lstStyle/>
                    <a:p>
                      <a:r>
                        <a:rPr lang="en-GB" sz="1600" noProof="0" dirty="0" smtClean="0"/>
                        <a:t>DSO control</a:t>
                      </a:r>
                      <a:endParaRPr lang="en-GB" sz="1600" noProof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1600" noProof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1600" noProof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1600" noProof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600" noProof="0" dirty="0" smtClean="0">
                        <a:solidFill>
                          <a:schemeClr val="tx2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noProof="0" dirty="0" smtClean="0">
                          <a:solidFill>
                            <a:srgbClr val="FF0000"/>
                          </a:solidFill>
                        </a:rPr>
                        <a:t>July</a:t>
                      </a:r>
                      <a:endParaRPr lang="en-GB" sz="1600" noProof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noProof="0" dirty="0" smtClean="0">
                          <a:solidFill>
                            <a:srgbClr val="FF0000"/>
                          </a:solidFill>
                        </a:rPr>
                        <a:t>July</a:t>
                      </a:r>
                      <a:endParaRPr lang="en-GB" sz="1600" noProof="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348690">
                <a:tc>
                  <a:txBody>
                    <a:bodyPr/>
                    <a:lstStyle/>
                    <a:p>
                      <a:r>
                        <a:rPr lang="en-GB" sz="1600" noProof="0" dirty="0" smtClean="0"/>
                        <a:t>Market</a:t>
                      </a:r>
                      <a:endParaRPr lang="en-GB" sz="1600" noProof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1600" noProof="0" dirty="0">
                        <a:solidFill>
                          <a:schemeClr val="tx2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1600" noProof="0" dirty="0">
                        <a:solidFill>
                          <a:schemeClr val="tx2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1600" noProof="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noProof="0" dirty="0" smtClean="0">
                          <a:solidFill>
                            <a:schemeClr val="tx2"/>
                          </a:solidFill>
                        </a:rPr>
                        <a:t>N/A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noProof="0" dirty="0" smtClean="0">
                          <a:solidFill>
                            <a:srgbClr val="FF0000"/>
                          </a:solidFill>
                        </a:rPr>
                        <a:t>July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noProof="0" dirty="0" smtClean="0">
                          <a:solidFill>
                            <a:srgbClr val="FF0000"/>
                          </a:solidFill>
                        </a:rPr>
                        <a:t>July</a:t>
                      </a:r>
                      <a:endParaRPr lang="en-GB" sz="1600" noProof="0" dirty="0" smtClean="0">
                        <a:solidFill>
                          <a:schemeClr val="tx2"/>
                        </a:solidFill>
                      </a:endParaRPr>
                    </a:p>
                  </a:txBody>
                  <a:tcPr/>
                </a:tc>
              </a:tr>
              <a:tr h="34869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noProof="0" dirty="0" smtClean="0"/>
                        <a:t>Aggregation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1600" noProof="0" dirty="0">
                        <a:solidFill>
                          <a:schemeClr val="tx2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1600" noProof="0" dirty="0">
                        <a:solidFill>
                          <a:schemeClr val="tx2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600" noProof="0" dirty="0" smtClean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noProof="0" dirty="0" smtClean="0">
                          <a:solidFill>
                            <a:schemeClr val="tx2"/>
                          </a:solidFill>
                        </a:rPr>
                        <a:t>N/A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600" noProof="0" dirty="0" smtClean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noProof="0" dirty="0" smtClean="0">
                          <a:solidFill>
                            <a:srgbClr val="FF0000"/>
                          </a:solidFill>
                        </a:rPr>
                        <a:t>July</a:t>
                      </a:r>
                      <a:endParaRPr lang="en-GB" sz="1600" noProof="0" dirty="0" smtClean="0">
                        <a:solidFill>
                          <a:schemeClr val="tx2"/>
                        </a:solidFill>
                      </a:endParaRPr>
                    </a:p>
                  </a:txBody>
                  <a:tcPr/>
                </a:tc>
              </a:tr>
              <a:tr h="34869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noProof="0" dirty="0" smtClean="0"/>
                        <a:t>DER control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1600" noProof="0" dirty="0">
                        <a:solidFill>
                          <a:schemeClr val="tx2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1600" noProof="0" dirty="0">
                        <a:solidFill>
                          <a:schemeClr val="tx2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1600" noProof="0" dirty="0">
                        <a:solidFill>
                          <a:schemeClr val="tx2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noProof="0" dirty="0" smtClean="0">
                          <a:solidFill>
                            <a:srgbClr val="FF0000"/>
                          </a:solidFill>
                        </a:rPr>
                        <a:t>16/20</a:t>
                      </a:r>
                      <a:endParaRPr lang="en-GB" sz="1600" noProof="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1600" noProof="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noProof="0" dirty="0" smtClean="0">
                          <a:solidFill>
                            <a:srgbClr val="FF0000"/>
                          </a:solidFill>
                        </a:rPr>
                        <a:t>July</a:t>
                      </a:r>
                      <a:endParaRPr lang="en-GB" sz="1600" noProof="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grpSp>
        <p:nvGrpSpPr>
          <p:cNvPr id="48" name="47 Grupo"/>
          <p:cNvGrpSpPr/>
          <p:nvPr/>
        </p:nvGrpSpPr>
        <p:grpSpPr>
          <a:xfrm>
            <a:off x="1874610" y="4239990"/>
            <a:ext cx="288000" cy="228714"/>
            <a:chOff x="1875420" y="4034790"/>
            <a:chExt cx="364860" cy="26289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cxnSp>
          <p:nvCxnSpPr>
            <p:cNvPr id="51" name="50 Conector recto"/>
            <p:cNvCxnSpPr/>
            <p:nvPr/>
          </p:nvCxnSpPr>
          <p:spPr>
            <a:xfrm>
              <a:off x="1875420" y="4171950"/>
              <a:ext cx="136260" cy="125730"/>
            </a:xfrm>
            <a:prstGeom prst="line">
              <a:avLst/>
            </a:prstGeom>
            <a:ln w="57150"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51 Conector recto"/>
            <p:cNvCxnSpPr/>
            <p:nvPr/>
          </p:nvCxnSpPr>
          <p:spPr>
            <a:xfrm flipV="1">
              <a:off x="2011680" y="4034790"/>
              <a:ext cx="228600" cy="262890"/>
            </a:xfrm>
            <a:prstGeom prst="line">
              <a:avLst/>
            </a:prstGeom>
            <a:ln w="57150"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3" name="52 Grupo"/>
          <p:cNvGrpSpPr/>
          <p:nvPr/>
        </p:nvGrpSpPr>
        <p:grpSpPr>
          <a:xfrm>
            <a:off x="1874610" y="4599990"/>
            <a:ext cx="288000" cy="228714"/>
            <a:chOff x="1875420" y="4034790"/>
            <a:chExt cx="364860" cy="26289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cxnSp>
          <p:nvCxnSpPr>
            <p:cNvPr id="54" name="53 Conector recto"/>
            <p:cNvCxnSpPr/>
            <p:nvPr/>
          </p:nvCxnSpPr>
          <p:spPr>
            <a:xfrm>
              <a:off x="1875420" y="4171950"/>
              <a:ext cx="136260" cy="125730"/>
            </a:xfrm>
            <a:prstGeom prst="line">
              <a:avLst/>
            </a:prstGeom>
            <a:ln w="57150"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54 Conector recto"/>
            <p:cNvCxnSpPr/>
            <p:nvPr/>
          </p:nvCxnSpPr>
          <p:spPr>
            <a:xfrm flipV="1">
              <a:off x="2011680" y="4034790"/>
              <a:ext cx="228600" cy="262890"/>
            </a:xfrm>
            <a:prstGeom prst="line">
              <a:avLst/>
            </a:prstGeom>
            <a:ln w="57150"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6" name="55 Grupo"/>
          <p:cNvGrpSpPr/>
          <p:nvPr/>
        </p:nvGrpSpPr>
        <p:grpSpPr>
          <a:xfrm>
            <a:off x="3165918" y="4239990"/>
            <a:ext cx="288000" cy="228714"/>
            <a:chOff x="1875420" y="4034790"/>
            <a:chExt cx="364860" cy="26289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cxnSp>
          <p:nvCxnSpPr>
            <p:cNvPr id="57" name="56 Conector recto"/>
            <p:cNvCxnSpPr/>
            <p:nvPr/>
          </p:nvCxnSpPr>
          <p:spPr>
            <a:xfrm>
              <a:off x="1875420" y="4171950"/>
              <a:ext cx="136260" cy="125730"/>
            </a:xfrm>
            <a:prstGeom prst="line">
              <a:avLst/>
            </a:prstGeom>
            <a:ln w="57150"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57 Conector recto"/>
            <p:cNvCxnSpPr/>
            <p:nvPr/>
          </p:nvCxnSpPr>
          <p:spPr>
            <a:xfrm flipV="1">
              <a:off x="2011680" y="4034790"/>
              <a:ext cx="228600" cy="262890"/>
            </a:xfrm>
            <a:prstGeom prst="line">
              <a:avLst/>
            </a:prstGeom>
            <a:ln w="57150"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2" name="61 Grupo"/>
          <p:cNvGrpSpPr/>
          <p:nvPr/>
        </p:nvGrpSpPr>
        <p:grpSpPr>
          <a:xfrm>
            <a:off x="4404858" y="4239990"/>
            <a:ext cx="288000" cy="228714"/>
            <a:chOff x="1875420" y="4034790"/>
            <a:chExt cx="364860" cy="26289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cxnSp>
          <p:nvCxnSpPr>
            <p:cNvPr id="63" name="62 Conector recto"/>
            <p:cNvCxnSpPr/>
            <p:nvPr/>
          </p:nvCxnSpPr>
          <p:spPr>
            <a:xfrm>
              <a:off x="1875420" y="4171950"/>
              <a:ext cx="136260" cy="125730"/>
            </a:xfrm>
            <a:prstGeom prst="line">
              <a:avLst/>
            </a:prstGeom>
            <a:ln w="57150"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63 Conector recto"/>
            <p:cNvCxnSpPr/>
            <p:nvPr/>
          </p:nvCxnSpPr>
          <p:spPr>
            <a:xfrm flipV="1">
              <a:off x="2011680" y="4034790"/>
              <a:ext cx="228600" cy="262890"/>
            </a:xfrm>
            <a:prstGeom prst="line">
              <a:avLst/>
            </a:prstGeom>
            <a:ln w="57150"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6" name="15 Triángulo isósceles"/>
          <p:cNvSpPr/>
          <p:nvPr/>
        </p:nvSpPr>
        <p:spPr>
          <a:xfrm>
            <a:off x="5535132" y="5624235"/>
            <a:ext cx="288000" cy="230400"/>
          </a:xfrm>
          <a:prstGeom prst="triangle">
            <a:avLst/>
          </a:prstGeom>
          <a:solidFill>
            <a:srgbClr val="FFFF00"/>
          </a:solidFill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grpSp>
        <p:nvGrpSpPr>
          <p:cNvPr id="74" name="73 Grupo"/>
          <p:cNvGrpSpPr/>
          <p:nvPr/>
        </p:nvGrpSpPr>
        <p:grpSpPr>
          <a:xfrm>
            <a:off x="1874610" y="5624235"/>
            <a:ext cx="288000" cy="228714"/>
            <a:chOff x="1875420" y="4034790"/>
            <a:chExt cx="364860" cy="26289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cxnSp>
          <p:nvCxnSpPr>
            <p:cNvPr id="75" name="74 Conector recto"/>
            <p:cNvCxnSpPr/>
            <p:nvPr/>
          </p:nvCxnSpPr>
          <p:spPr>
            <a:xfrm>
              <a:off x="1875420" y="4171950"/>
              <a:ext cx="136260" cy="125730"/>
            </a:xfrm>
            <a:prstGeom prst="line">
              <a:avLst/>
            </a:prstGeom>
            <a:ln w="57150"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75 Conector recto"/>
            <p:cNvCxnSpPr/>
            <p:nvPr/>
          </p:nvCxnSpPr>
          <p:spPr>
            <a:xfrm flipV="1">
              <a:off x="2011680" y="4034790"/>
              <a:ext cx="228600" cy="262890"/>
            </a:xfrm>
            <a:prstGeom prst="line">
              <a:avLst/>
            </a:prstGeom>
            <a:ln w="57150"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7" name="76 Grupo"/>
          <p:cNvGrpSpPr/>
          <p:nvPr/>
        </p:nvGrpSpPr>
        <p:grpSpPr>
          <a:xfrm>
            <a:off x="3165918" y="5624235"/>
            <a:ext cx="288000" cy="228714"/>
            <a:chOff x="1875420" y="4034790"/>
            <a:chExt cx="364860" cy="26289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cxnSp>
          <p:nvCxnSpPr>
            <p:cNvPr id="78" name="77 Conector recto"/>
            <p:cNvCxnSpPr/>
            <p:nvPr/>
          </p:nvCxnSpPr>
          <p:spPr>
            <a:xfrm>
              <a:off x="1875420" y="4171950"/>
              <a:ext cx="136260" cy="125730"/>
            </a:xfrm>
            <a:prstGeom prst="line">
              <a:avLst/>
            </a:prstGeom>
            <a:ln w="57150"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78 Conector recto"/>
            <p:cNvCxnSpPr/>
            <p:nvPr/>
          </p:nvCxnSpPr>
          <p:spPr>
            <a:xfrm flipV="1">
              <a:off x="2011680" y="4034790"/>
              <a:ext cx="228600" cy="262890"/>
            </a:xfrm>
            <a:prstGeom prst="line">
              <a:avLst/>
            </a:prstGeom>
            <a:ln w="57150"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8" name="87 Triángulo isósceles"/>
          <p:cNvSpPr/>
          <p:nvPr/>
        </p:nvSpPr>
        <p:spPr>
          <a:xfrm>
            <a:off x="3165918" y="5273715"/>
            <a:ext cx="288000" cy="230400"/>
          </a:xfrm>
          <a:prstGeom prst="triangle">
            <a:avLst/>
          </a:prstGeom>
          <a:solidFill>
            <a:srgbClr val="FFFF00"/>
          </a:solidFill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grpSp>
        <p:nvGrpSpPr>
          <p:cNvPr id="89" name="88 Grupo"/>
          <p:cNvGrpSpPr/>
          <p:nvPr/>
        </p:nvGrpSpPr>
        <p:grpSpPr>
          <a:xfrm>
            <a:off x="1874610" y="5271799"/>
            <a:ext cx="288000" cy="228714"/>
            <a:chOff x="1875420" y="4034790"/>
            <a:chExt cx="364860" cy="26289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cxnSp>
          <p:nvCxnSpPr>
            <p:cNvPr id="90" name="89 Conector recto"/>
            <p:cNvCxnSpPr/>
            <p:nvPr/>
          </p:nvCxnSpPr>
          <p:spPr>
            <a:xfrm>
              <a:off x="1875420" y="4171950"/>
              <a:ext cx="136260" cy="125730"/>
            </a:xfrm>
            <a:prstGeom prst="line">
              <a:avLst/>
            </a:prstGeom>
            <a:ln w="57150"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90 Conector recto"/>
            <p:cNvCxnSpPr/>
            <p:nvPr/>
          </p:nvCxnSpPr>
          <p:spPr>
            <a:xfrm flipV="1">
              <a:off x="2011680" y="4034790"/>
              <a:ext cx="228600" cy="262890"/>
            </a:xfrm>
            <a:prstGeom prst="line">
              <a:avLst/>
            </a:prstGeom>
            <a:ln w="57150"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2" name="91 Grupo"/>
          <p:cNvGrpSpPr/>
          <p:nvPr/>
        </p:nvGrpSpPr>
        <p:grpSpPr>
          <a:xfrm>
            <a:off x="4404858" y="5624235"/>
            <a:ext cx="288000" cy="228714"/>
            <a:chOff x="1875420" y="4034790"/>
            <a:chExt cx="364860" cy="26289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cxnSp>
          <p:nvCxnSpPr>
            <p:cNvPr id="93" name="92 Conector recto"/>
            <p:cNvCxnSpPr/>
            <p:nvPr/>
          </p:nvCxnSpPr>
          <p:spPr>
            <a:xfrm>
              <a:off x="1875420" y="4171950"/>
              <a:ext cx="136260" cy="125730"/>
            </a:xfrm>
            <a:prstGeom prst="line">
              <a:avLst/>
            </a:prstGeom>
            <a:ln w="57150"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4" name="93 Conector recto"/>
            <p:cNvCxnSpPr/>
            <p:nvPr/>
          </p:nvCxnSpPr>
          <p:spPr>
            <a:xfrm flipV="1">
              <a:off x="2011680" y="4034790"/>
              <a:ext cx="228600" cy="262890"/>
            </a:xfrm>
            <a:prstGeom prst="line">
              <a:avLst/>
            </a:prstGeom>
            <a:ln w="57150"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5" name="94 Triángulo isósceles"/>
          <p:cNvSpPr/>
          <p:nvPr/>
        </p:nvSpPr>
        <p:spPr>
          <a:xfrm>
            <a:off x="3165918" y="4930815"/>
            <a:ext cx="288000" cy="230400"/>
          </a:xfrm>
          <a:prstGeom prst="triangle">
            <a:avLst/>
          </a:prstGeom>
          <a:solidFill>
            <a:srgbClr val="FFFF00"/>
          </a:solidFill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pic>
        <p:nvPicPr>
          <p:cNvPr id="99" name="Imagen 9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55442" y="6431211"/>
            <a:ext cx="910690" cy="252000"/>
          </a:xfrm>
          <a:prstGeom prst="rect">
            <a:avLst/>
          </a:prstGeom>
        </p:spPr>
      </p:pic>
      <p:pic>
        <p:nvPicPr>
          <p:cNvPr id="100" name="Picture 95" descr="ONE LOGO xs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66132" y="6431211"/>
            <a:ext cx="514799" cy="252000"/>
          </a:xfrm>
          <a:prstGeom prst="rect">
            <a:avLst/>
          </a:prstGeom>
        </p:spPr>
      </p:pic>
      <p:pic>
        <p:nvPicPr>
          <p:cNvPr id="101" name="Imagen 217"/>
          <p:cNvPicPr>
            <a:picLocks noChangeAspect="1"/>
          </p:cNvPicPr>
          <p:nvPr/>
        </p:nvPicPr>
        <p:blipFill rotWithShape="1">
          <a:blip r:embed="rId5"/>
          <a:srcRect l="10392" r="-1"/>
          <a:stretch/>
        </p:blipFill>
        <p:spPr>
          <a:xfrm>
            <a:off x="6780931" y="6251211"/>
            <a:ext cx="421218" cy="432000"/>
          </a:xfrm>
          <a:prstGeom prst="rect">
            <a:avLst/>
          </a:prstGeom>
        </p:spPr>
      </p:pic>
      <p:pic>
        <p:nvPicPr>
          <p:cNvPr id="102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12884" y="6431211"/>
            <a:ext cx="1080948" cy="25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" name="Picture 15" descr="http://iconbug.com/download/size/256/icon/8048/button-flag-spain/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68000" cy="46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04" name="103 Grupo"/>
          <p:cNvGrpSpPr/>
          <p:nvPr/>
        </p:nvGrpSpPr>
        <p:grpSpPr>
          <a:xfrm>
            <a:off x="1874610" y="4932501"/>
            <a:ext cx="288000" cy="228714"/>
            <a:chOff x="1875420" y="4034790"/>
            <a:chExt cx="364860" cy="26289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cxnSp>
          <p:nvCxnSpPr>
            <p:cNvPr id="105" name="104 Conector recto"/>
            <p:cNvCxnSpPr/>
            <p:nvPr/>
          </p:nvCxnSpPr>
          <p:spPr>
            <a:xfrm>
              <a:off x="1875420" y="4171950"/>
              <a:ext cx="136260" cy="125730"/>
            </a:xfrm>
            <a:prstGeom prst="line">
              <a:avLst/>
            </a:prstGeom>
            <a:ln w="57150"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6" name="105 Conector recto"/>
            <p:cNvCxnSpPr/>
            <p:nvPr/>
          </p:nvCxnSpPr>
          <p:spPr>
            <a:xfrm flipV="1">
              <a:off x="2011680" y="4034790"/>
              <a:ext cx="228600" cy="262890"/>
            </a:xfrm>
            <a:prstGeom prst="line">
              <a:avLst/>
            </a:prstGeom>
            <a:ln w="57150"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7" name="106 Triángulo isósceles"/>
          <p:cNvSpPr/>
          <p:nvPr/>
        </p:nvSpPr>
        <p:spPr>
          <a:xfrm>
            <a:off x="3165918" y="4584639"/>
            <a:ext cx="288000" cy="230400"/>
          </a:xfrm>
          <a:prstGeom prst="triangle">
            <a:avLst/>
          </a:prstGeom>
          <a:solidFill>
            <a:srgbClr val="FFFF00"/>
          </a:solidFill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109" name="108 Triángulo isósceles"/>
          <p:cNvSpPr/>
          <p:nvPr/>
        </p:nvSpPr>
        <p:spPr>
          <a:xfrm>
            <a:off x="4404858" y="5273715"/>
            <a:ext cx="288000" cy="230400"/>
          </a:xfrm>
          <a:prstGeom prst="triangle">
            <a:avLst/>
          </a:prstGeom>
          <a:solidFill>
            <a:srgbClr val="FFFF00"/>
          </a:solidFill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110" name="109 Triángulo isósceles"/>
          <p:cNvSpPr/>
          <p:nvPr/>
        </p:nvSpPr>
        <p:spPr>
          <a:xfrm>
            <a:off x="4404858" y="4930815"/>
            <a:ext cx="288000" cy="230400"/>
          </a:xfrm>
          <a:prstGeom prst="triangle">
            <a:avLst/>
          </a:prstGeom>
          <a:solidFill>
            <a:srgbClr val="FFFF00"/>
          </a:solidFill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111" name="110 Triángulo isósceles"/>
          <p:cNvSpPr/>
          <p:nvPr/>
        </p:nvSpPr>
        <p:spPr>
          <a:xfrm>
            <a:off x="4404858" y="4584639"/>
            <a:ext cx="288000" cy="230400"/>
          </a:xfrm>
          <a:prstGeom prst="triangle">
            <a:avLst/>
          </a:prstGeom>
          <a:solidFill>
            <a:srgbClr val="FFFF00"/>
          </a:solidFill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112" name="111 Triángulo isósceles"/>
          <p:cNvSpPr/>
          <p:nvPr/>
        </p:nvSpPr>
        <p:spPr>
          <a:xfrm>
            <a:off x="7010040" y="5622549"/>
            <a:ext cx="288000" cy="230400"/>
          </a:xfrm>
          <a:prstGeom prst="triangle">
            <a:avLst/>
          </a:prstGeom>
          <a:solidFill>
            <a:srgbClr val="FFFF00"/>
          </a:solidFill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113" name="112 Triángulo isósceles"/>
          <p:cNvSpPr/>
          <p:nvPr/>
        </p:nvSpPr>
        <p:spPr>
          <a:xfrm>
            <a:off x="5666787" y="4599147"/>
            <a:ext cx="288000" cy="230400"/>
          </a:xfrm>
          <a:prstGeom prst="triangle">
            <a:avLst/>
          </a:prstGeom>
          <a:solidFill>
            <a:srgbClr val="FFFF00"/>
          </a:solidFill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114" name="113 Triángulo isósceles"/>
          <p:cNvSpPr/>
          <p:nvPr/>
        </p:nvSpPr>
        <p:spPr>
          <a:xfrm>
            <a:off x="7010040" y="5270113"/>
            <a:ext cx="288000" cy="230400"/>
          </a:xfrm>
          <a:prstGeom prst="triangle">
            <a:avLst/>
          </a:prstGeom>
          <a:solidFill>
            <a:srgbClr val="FFFF00"/>
          </a:solidFill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2483330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asellaDiTesto 6"/>
          <p:cNvSpPr txBox="1"/>
          <p:nvPr/>
        </p:nvSpPr>
        <p:spPr>
          <a:xfrm>
            <a:off x="4200934" y="1412776"/>
            <a:ext cx="4533579" cy="830997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lvl="0"/>
            <a:r>
              <a:rPr lang="en-US" sz="2400" b="1" dirty="0" smtClean="0"/>
              <a:t>Validated TSO-DSO interactions</a:t>
            </a:r>
          </a:p>
          <a:p>
            <a:pPr lvl="0"/>
            <a:r>
              <a:rPr lang="en-US" sz="2400" b="1" dirty="0" smtClean="0"/>
              <a:t>(technical + operational)</a:t>
            </a:r>
            <a:endParaRPr lang="en-US" sz="2400" b="1" dirty="0"/>
          </a:p>
        </p:txBody>
      </p:sp>
      <p:sp>
        <p:nvSpPr>
          <p:cNvPr id="9" name="CasellaDiTesto 6"/>
          <p:cNvSpPr txBox="1"/>
          <p:nvPr/>
        </p:nvSpPr>
        <p:spPr>
          <a:xfrm>
            <a:off x="1038456" y="3008612"/>
            <a:ext cx="5461867" cy="830997"/>
          </a:xfrm>
          <a:prstGeom prst="rect">
            <a:avLst/>
          </a:prstGeom>
          <a:solidFill>
            <a:srgbClr val="92D050">
              <a:alpha val="44000"/>
            </a:srgbClr>
          </a:solidFill>
        </p:spPr>
        <p:txBody>
          <a:bodyPr wrap="square" rtlCol="0">
            <a:spAutoFit/>
          </a:bodyPr>
          <a:lstStyle/>
          <a:p>
            <a:pPr lvl="0"/>
            <a:r>
              <a:rPr lang="en-US" sz="2400" b="1" dirty="0" smtClean="0"/>
              <a:t>Demonstrated interoperability </a:t>
            </a:r>
            <a:r>
              <a:rPr lang="en-US" sz="2400" b="1" dirty="0"/>
              <a:t>and scalability to the whole European system</a:t>
            </a:r>
            <a:r>
              <a:rPr lang="en-US" sz="2400" b="1" dirty="0" smtClean="0"/>
              <a:t>.</a:t>
            </a:r>
            <a:endParaRPr lang="en-US" sz="2400" b="1" dirty="0"/>
          </a:p>
        </p:txBody>
      </p:sp>
      <p:sp>
        <p:nvSpPr>
          <p:cNvPr id="12" name="CasellaDiTesto 6"/>
          <p:cNvSpPr txBox="1"/>
          <p:nvPr/>
        </p:nvSpPr>
        <p:spPr>
          <a:xfrm>
            <a:off x="2915816" y="4182179"/>
            <a:ext cx="5709343" cy="830997"/>
          </a:xfrm>
          <a:prstGeom prst="rect">
            <a:avLst/>
          </a:prstGeom>
          <a:solidFill>
            <a:srgbClr val="00B0F0">
              <a:alpha val="23000"/>
            </a:srgbClr>
          </a:solidFill>
        </p:spPr>
        <p:txBody>
          <a:bodyPr wrap="square" rtlCol="0">
            <a:spAutoFit/>
          </a:bodyPr>
          <a:lstStyle/>
          <a:p>
            <a:pPr lvl="0"/>
            <a:r>
              <a:rPr lang="en-US" sz="2400" b="1" dirty="0" smtClean="0"/>
              <a:t>Identified barriers for real implementation and regulatory proposals </a:t>
            </a:r>
            <a:endParaRPr lang="en-US" sz="2400" b="1" dirty="0"/>
          </a:p>
        </p:txBody>
      </p:sp>
      <p:sp>
        <p:nvSpPr>
          <p:cNvPr id="24" name="CasellaDiTesto 6"/>
          <p:cNvSpPr txBox="1"/>
          <p:nvPr/>
        </p:nvSpPr>
        <p:spPr>
          <a:xfrm>
            <a:off x="539552" y="5622339"/>
            <a:ext cx="5760640" cy="830997"/>
          </a:xfrm>
          <a:prstGeom prst="rect">
            <a:avLst/>
          </a:prstGeom>
          <a:solidFill>
            <a:schemeClr val="accent6">
              <a:lumMod val="75000"/>
              <a:alpha val="23000"/>
            </a:schemeClr>
          </a:solidFill>
        </p:spPr>
        <p:txBody>
          <a:bodyPr wrap="square" rtlCol="0">
            <a:spAutoFit/>
          </a:bodyPr>
          <a:lstStyle/>
          <a:p>
            <a:pPr lvl="0"/>
            <a:r>
              <a:rPr lang="en-US" sz="2400" b="1" dirty="0"/>
              <a:t>Guidelines on </a:t>
            </a:r>
            <a:r>
              <a:rPr lang="en-US" sz="2400" b="1" dirty="0" smtClean="0"/>
              <a:t>best practices to implement the </a:t>
            </a:r>
            <a:r>
              <a:rPr lang="en-US" sz="2400" b="1" dirty="0"/>
              <a:t>considered TSO-DSO schemes</a:t>
            </a:r>
          </a:p>
        </p:txBody>
      </p:sp>
      <p:pic>
        <p:nvPicPr>
          <p:cNvPr id="28" name="Picture 2" descr="http://findicons.com/files/icons/1579/devine/256/control_panel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00323" y="5272213"/>
            <a:ext cx="777618" cy="7776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6" descr="http://www.megabytesistemi.com/images/png/ethernet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99176" y="5729118"/>
            <a:ext cx="897098" cy="641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" name="Picture 12" descr="https://cdn2.iconfinder.com/data/icons/devine-icons-part-2/128/Control_Panel_2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76794" y="6033735"/>
            <a:ext cx="824264" cy="8242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542512" y="1093654"/>
            <a:ext cx="1877360" cy="14692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Picture 4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7682" y="2493820"/>
            <a:ext cx="1511244" cy="15112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9 Trapecio"/>
          <p:cNvSpPr/>
          <p:nvPr/>
        </p:nvSpPr>
        <p:spPr>
          <a:xfrm>
            <a:off x="1259632" y="4293096"/>
            <a:ext cx="181160" cy="720080"/>
          </a:xfrm>
          <a:prstGeom prst="trapezoid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31" name="30 Trapecio"/>
          <p:cNvSpPr/>
          <p:nvPr/>
        </p:nvSpPr>
        <p:spPr>
          <a:xfrm>
            <a:off x="2051720" y="4293096"/>
            <a:ext cx="181160" cy="720080"/>
          </a:xfrm>
          <a:prstGeom prst="trapezoid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1" name="10 Rectángulo"/>
          <p:cNvSpPr/>
          <p:nvPr/>
        </p:nvSpPr>
        <p:spPr>
          <a:xfrm>
            <a:off x="1038456" y="4401120"/>
            <a:ext cx="1442736" cy="108000"/>
          </a:xfrm>
          <a:prstGeom prst="rect">
            <a:avLst/>
          </a:prstGeom>
          <a:pattFill prst="wdDnDiag">
            <a:fgClr>
              <a:schemeClr val="tx1"/>
            </a:fgClr>
            <a:bgClr>
              <a:schemeClr val="bg1"/>
            </a:bgClr>
          </a:patt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32" name="31 Rectángulo"/>
          <p:cNvSpPr/>
          <p:nvPr/>
        </p:nvSpPr>
        <p:spPr>
          <a:xfrm>
            <a:off x="1043608" y="4581128"/>
            <a:ext cx="1442736" cy="108000"/>
          </a:xfrm>
          <a:prstGeom prst="rect">
            <a:avLst/>
          </a:prstGeom>
          <a:pattFill prst="wdDnDiag">
            <a:fgClr>
              <a:schemeClr val="tx1"/>
            </a:fgClr>
            <a:bgClr>
              <a:schemeClr val="bg1"/>
            </a:bgClr>
          </a:patt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9" name="Title 1"/>
          <p:cNvSpPr txBox="1">
            <a:spLocks/>
          </p:cNvSpPr>
          <p:nvPr/>
        </p:nvSpPr>
        <p:spPr>
          <a:xfrm>
            <a:off x="277586" y="231324"/>
            <a:ext cx="8229600" cy="48713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200" b="0" i="0" kern="1200">
                <a:solidFill>
                  <a:schemeClr val="accent2"/>
                </a:solidFill>
                <a:latin typeface="Calibri Light"/>
                <a:ea typeface="+mj-ea"/>
                <a:cs typeface="Calibri Light"/>
              </a:defRPr>
            </a:lvl1pPr>
          </a:lstStyle>
          <a:p>
            <a:r>
              <a:rPr lang="en-GB" sz="2800" b="1" dirty="0" smtClean="0"/>
              <a:t>Key results</a:t>
            </a:r>
            <a:endParaRPr lang="en-GB" sz="2800" b="1" dirty="0"/>
          </a:p>
        </p:txBody>
      </p:sp>
    </p:spTree>
    <p:extLst>
      <p:ext uri="{BB962C8B-B14F-4D97-AF65-F5344CB8AC3E}">
        <p14:creationId xmlns:p14="http://schemas.microsoft.com/office/powerpoint/2010/main" val="8119600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08346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4294967295"/>
          </p:nvPr>
        </p:nvSpPr>
        <p:spPr>
          <a:xfrm>
            <a:off x="2072640" y="3231198"/>
            <a:ext cx="4998720" cy="2204402"/>
          </a:xfrm>
          <a:prstGeom prst="rect">
            <a:avLst/>
          </a:prstGeom>
        </p:spPr>
        <p:txBody>
          <a:bodyPr/>
          <a:lstStyle/>
          <a:p>
            <a:pPr marL="0" indent="0">
              <a:buNone/>
            </a:pPr>
            <a:r>
              <a:rPr lang="en-US" sz="2400" dirty="0" smtClean="0"/>
              <a:t>Carlos Madina</a:t>
            </a:r>
            <a:endParaRPr lang="en-US" sz="2400" dirty="0"/>
          </a:p>
          <a:p>
            <a:pPr marL="0" indent="0">
              <a:lnSpc>
                <a:spcPct val="150000"/>
              </a:lnSpc>
              <a:buNone/>
            </a:pPr>
            <a:endParaRPr lang="en-US" sz="1800" b="1" dirty="0">
              <a:solidFill>
                <a:schemeClr val="tx2">
                  <a:lumMod val="50000"/>
                </a:schemeClr>
              </a:solidFill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US" sz="1800" b="1" dirty="0">
                <a:solidFill>
                  <a:schemeClr val="tx2">
                    <a:lumMod val="50000"/>
                  </a:schemeClr>
                </a:solidFill>
              </a:rPr>
              <a:t>Contact Information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US" sz="1600" dirty="0"/>
              <a:t>Affiliation:		</a:t>
            </a:r>
            <a:r>
              <a:rPr lang="en-US" sz="1600" dirty="0" smtClean="0"/>
              <a:t>Tecnalia</a:t>
            </a:r>
            <a:endParaRPr lang="en-US" sz="1600" dirty="0"/>
          </a:p>
          <a:p>
            <a:pPr marL="0" indent="0">
              <a:buNone/>
            </a:pPr>
            <a:r>
              <a:rPr lang="en-US" sz="1600" dirty="0"/>
              <a:t>Phone:		+</a:t>
            </a:r>
            <a:r>
              <a:rPr lang="en-US" sz="1600" dirty="0" smtClean="0"/>
              <a:t>34 667 165 473</a:t>
            </a:r>
            <a:endParaRPr lang="en-US" sz="1600" dirty="0"/>
          </a:p>
          <a:p>
            <a:pPr marL="0" indent="0">
              <a:buNone/>
            </a:pPr>
            <a:r>
              <a:rPr lang="en-US" sz="1600" dirty="0"/>
              <a:t>Email:		</a:t>
            </a:r>
            <a:r>
              <a:rPr lang="en-US" sz="1600" dirty="0" smtClean="0"/>
              <a:t>carlos.madina@tecnalia.com</a:t>
            </a:r>
            <a:endParaRPr lang="en-US" sz="1600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727250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ES">
              <a:solidFill>
                <a:prstClr val="black"/>
              </a:solidFill>
            </a:endParaRPr>
          </a:p>
        </p:txBody>
      </p:sp>
      <p:sp>
        <p:nvSpPr>
          <p:cNvPr id="10" name="Title 1"/>
          <p:cNvSpPr txBox="1">
            <a:spLocks/>
          </p:cNvSpPr>
          <p:nvPr/>
        </p:nvSpPr>
        <p:spPr>
          <a:xfrm>
            <a:off x="277586" y="231324"/>
            <a:ext cx="6191794" cy="487135"/>
          </a:xfrm>
          <a:prstGeom prst="rect">
            <a:avLst/>
          </a:prstGeom>
          <a:solidFill>
            <a:schemeClr val="bg1"/>
          </a:solidFill>
        </p:spPr>
        <p:txBody>
          <a:bodyPr vert="horz" lIns="91440" tIns="45720" rIns="91440" bIns="45720" rtlCol="0" anchor="t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200" b="0" i="0" kern="1200">
                <a:solidFill>
                  <a:schemeClr val="accent2"/>
                </a:solidFill>
                <a:latin typeface="Calibri Light"/>
                <a:ea typeface="+mj-ea"/>
                <a:cs typeface="Calibri Light"/>
              </a:defRPr>
            </a:lvl1pPr>
          </a:lstStyle>
          <a:p>
            <a:r>
              <a:rPr lang="en-GB" sz="2400" b="1" dirty="0" smtClean="0"/>
              <a:t>Pilot A: Back-up slide</a:t>
            </a:r>
            <a:endParaRPr lang="en-GB" sz="2400" b="1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05524" y="1301490"/>
            <a:ext cx="2030148" cy="6683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258303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Agenda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GB" dirty="0" smtClean="0"/>
              <a:t>Aims and goals of the pilots</a:t>
            </a:r>
          </a:p>
          <a:p>
            <a:r>
              <a:rPr lang="en-GB" dirty="0" smtClean="0"/>
              <a:t>Description of the pilots</a:t>
            </a:r>
          </a:p>
          <a:p>
            <a:pPr lvl="1"/>
            <a:r>
              <a:rPr lang="en-GB" dirty="0" smtClean="0"/>
              <a:t>Italian pilot</a:t>
            </a:r>
          </a:p>
          <a:p>
            <a:pPr lvl="1"/>
            <a:r>
              <a:rPr lang="en-GB" dirty="0" smtClean="0"/>
              <a:t>Danish pilot</a:t>
            </a:r>
          </a:p>
          <a:p>
            <a:pPr lvl="1"/>
            <a:r>
              <a:rPr lang="en-GB" dirty="0" smtClean="0"/>
              <a:t>Spanish pilot</a:t>
            </a:r>
          </a:p>
          <a:p>
            <a:r>
              <a:rPr lang="en-GB" dirty="0" smtClean="0"/>
              <a:t>Key results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34721BB1-432A-5344-92A7-E5681479A72E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53241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91" r="8462"/>
          <a:stretch/>
        </p:blipFill>
        <p:spPr bwMode="auto">
          <a:xfrm>
            <a:off x="0" y="0"/>
            <a:ext cx="9144000" cy="68650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ES">
              <a:solidFill>
                <a:prstClr val="black"/>
              </a:solidFill>
            </a:endParaRPr>
          </a:p>
        </p:txBody>
      </p:sp>
      <p:sp>
        <p:nvSpPr>
          <p:cNvPr id="10" name="Title 1"/>
          <p:cNvSpPr txBox="1">
            <a:spLocks/>
          </p:cNvSpPr>
          <p:nvPr/>
        </p:nvSpPr>
        <p:spPr>
          <a:xfrm>
            <a:off x="388620" y="299905"/>
            <a:ext cx="6457950" cy="374466"/>
          </a:xfrm>
          <a:prstGeom prst="rect">
            <a:avLst/>
          </a:prstGeom>
          <a:solidFill>
            <a:schemeClr val="bg1"/>
          </a:solidFill>
        </p:spPr>
        <p:txBody>
          <a:bodyPr vert="horz" lIns="91440" tIns="45720" rIns="91440" bIns="45720" rtlCol="0" anchor="t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200" b="0" i="0" kern="1200">
                <a:solidFill>
                  <a:schemeClr val="accent2"/>
                </a:solidFill>
                <a:latin typeface="Calibri Light"/>
                <a:ea typeface="+mj-ea"/>
                <a:cs typeface="Calibri Light"/>
              </a:defRPr>
            </a:lvl1pPr>
          </a:lstStyle>
          <a:p>
            <a:r>
              <a:rPr lang="en-GB" sz="2400" b="1" dirty="0" smtClean="0"/>
              <a:t>Pilot B: Back-up slide</a:t>
            </a:r>
            <a:endParaRPr lang="en-GB" sz="2400" b="1" dirty="0"/>
          </a:p>
        </p:txBody>
      </p:sp>
      <p:pic>
        <p:nvPicPr>
          <p:cNvPr id="11" name="Picture 13" descr="http://www.bigcheesebadges.com/images/denmark_danish_flag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68000" cy="46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343752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ES">
              <a:solidFill>
                <a:prstClr val="black"/>
              </a:solidFill>
            </a:endParaRPr>
          </a:p>
        </p:txBody>
      </p:sp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25343" y="285816"/>
            <a:ext cx="1925321" cy="3638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Title 1"/>
          <p:cNvSpPr txBox="1">
            <a:spLocks/>
          </p:cNvSpPr>
          <p:nvPr/>
        </p:nvSpPr>
        <p:spPr>
          <a:xfrm>
            <a:off x="277586" y="231325"/>
            <a:ext cx="6568984" cy="432000"/>
          </a:xfrm>
          <a:prstGeom prst="rect">
            <a:avLst/>
          </a:prstGeom>
          <a:solidFill>
            <a:schemeClr val="bg1"/>
          </a:solidFill>
        </p:spPr>
        <p:txBody>
          <a:bodyPr vert="horz" lIns="91440" tIns="45720" rIns="91440" bIns="45720" rtlCol="0" anchor="t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200" b="0" i="0" kern="1200">
                <a:solidFill>
                  <a:schemeClr val="accent2"/>
                </a:solidFill>
                <a:latin typeface="Calibri Light"/>
                <a:ea typeface="+mj-ea"/>
                <a:cs typeface="Calibri Light"/>
              </a:defRPr>
            </a:lvl1pPr>
          </a:lstStyle>
          <a:p>
            <a:r>
              <a:rPr lang="en-GB" sz="2400" b="1" dirty="0" smtClean="0"/>
              <a:t>Pilot </a:t>
            </a:r>
            <a:r>
              <a:rPr lang="en-GB" sz="2400" b="1" dirty="0"/>
              <a:t>C</a:t>
            </a:r>
            <a:r>
              <a:rPr lang="en-GB" sz="2400" b="1" dirty="0" smtClean="0"/>
              <a:t>: Back-up slide</a:t>
            </a:r>
            <a:endParaRPr lang="en-GB" sz="2400" b="1" dirty="0"/>
          </a:p>
        </p:txBody>
      </p:sp>
    </p:spTree>
    <p:extLst>
      <p:ext uri="{BB962C8B-B14F-4D97-AF65-F5344CB8AC3E}">
        <p14:creationId xmlns:p14="http://schemas.microsoft.com/office/powerpoint/2010/main" val="5794588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asellaDiTesto 9"/>
          <p:cNvSpPr txBox="1"/>
          <p:nvPr/>
        </p:nvSpPr>
        <p:spPr>
          <a:xfrm>
            <a:off x="382743" y="2958088"/>
            <a:ext cx="5734732" cy="156966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GB" sz="2400" b="1" i="1" dirty="0" smtClean="0"/>
              <a:t>Coordination with laboratory simulations to bridge the gap between present real-world implementation and the opportunities envisaged for the future.</a:t>
            </a:r>
          </a:p>
        </p:txBody>
      </p:sp>
      <p:pic>
        <p:nvPicPr>
          <p:cNvPr id="13" name="Picture 4" descr="http://www.stukent.com/wp-content/uploads/2014/07/kpi-icon320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64033" y="2715101"/>
            <a:ext cx="962627" cy="9626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Freccia a destra 13"/>
          <p:cNvSpPr/>
          <p:nvPr/>
        </p:nvSpPr>
        <p:spPr>
          <a:xfrm>
            <a:off x="7322508" y="3617260"/>
            <a:ext cx="286935" cy="30563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17" name="Picture 22" descr="http://g03.a.alicdn.com/kf/HTB1oxGkHVXXXXc8XpXXq6xXFXXX5/Square-Plastic-Housed-AC-0-500V-font-b-Voltmeter-b-font-font-b-Analog-b-font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144"/>
          <a:stretch/>
        </p:blipFill>
        <p:spPr bwMode="auto">
          <a:xfrm>
            <a:off x="6117475" y="3668865"/>
            <a:ext cx="1255743" cy="11660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666196" y="3239966"/>
            <a:ext cx="1324505" cy="10365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3802" y="941838"/>
            <a:ext cx="1885950" cy="1885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3802" y="4743430"/>
            <a:ext cx="1885950" cy="1885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CasellaDiTesto 15"/>
          <p:cNvSpPr txBox="1"/>
          <p:nvPr/>
        </p:nvSpPr>
        <p:spPr>
          <a:xfrm>
            <a:off x="2483769" y="4954892"/>
            <a:ext cx="6264695" cy="1200329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GB" sz="2400" b="1" i="1" dirty="0" smtClean="0"/>
              <a:t>Identify &amp; remove barriers to facilitate the way to the pan-European market for ancillary services.</a:t>
            </a:r>
          </a:p>
        </p:txBody>
      </p:sp>
      <p:sp>
        <p:nvSpPr>
          <p:cNvPr id="16" name="CasellaDiTesto 6"/>
          <p:cNvSpPr txBox="1"/>
          <p:nvPr/>
        </p:nvSpPr>
        <p:spPr>
          <a:xfrm>
            <a:off x="2483769" y="1284649"/>
            <a:ext cx="6264695" cy="1200329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r>
              <a:rPr lang="en-GB" sz="2400" b="1" i="1" dirty="0" smtClean="0"/>
              <a:t>Realisation </a:t>
            </a:r>
            <a:r>
              <a:rPr lang="en-GB" sz="2400" b="1" i="1" dirty="0"/>
              <a:t>of three </a:t>
            </a:r>
            <a:r>
              <a:rPr lang="en-GB" sz="2400" b="1" i="1" dirty="0" smtClean="0"/>
              <a:t>complementary pilots </a:t>
            </a:r>
            <a:r>
              <a:rPr lang="en-GB" sz="2400" b="1" i="1" dirty="0"/>
              <a:t>to evaluate the performance of different TSO-DSO interactions under different market structures</a:t>
            </a:r>
            <a:r>
              <a:rPr lang="en-GB" sz="2400" b="1" i="1" dirty="0" smtClean="0"/>
              <a:t>.</a:t>
            </a:r>
          </a:p>
        </p:txBody>
      </p:sp>
      <p:sp>
        <p:nvSpPr>
          <p:cNvPr id="19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8303992" y="6372134"/>
            <a:ext cx="456831" cy="365125"/>
          </a:xfrm>
        </p:spPr>
        <p:txBody>
          <a:bodyPr/>
          <a:lstStyle/>
          <a:p>
            <a:fld id="{34721BB1-432A-5344-92A7-E5681479A72E}" type="slidenum">
              <a:rPr lang="en-US" smtClean="0"/>
              <a:pPr/>
              <a:t>3</a:t>
            </a:fld>
            <a:endParaRPr lang="en-US" dirty="0"/>
          </a:p>
        </p:txBody>
      </p:sp>
      <p:sp>
        <p:nvSpPr>
          <p:cNvPr id="21" name="Title 1"/>
          <p:cNvSpPr txBox="1">
            <a:spLocks/>
          </p:cNvSpPr>
          <p:nvPr/>
        </p:nvSpPr>
        <p:spPr>
          <a:xfrm>
            <a:off x="277586" y="231324"/>
            <a:ext cx="8229600" cy="48713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200" b="0" i="0" kern="1200">
                <a:solidFill>
                  <a:schemeClr val="accent2"/>
                </a:solidFill>
                <a:latin typeface="Calibri Light"/>
                <a:ea typeface="+mj-ea"/>
                <a:cs typeface="Calibri Light"/>
              </a:defRPr>
            </a:lvl1pPr>
          </a:lstStyle>
          <a:p>
            <a:r>
              <a:rPr lang="en-GB" sz="2800" b="1" dirty="0" smtClean="0"/>
              <a:t>Aims and goals of the pilots</a:t>
            </a:r>
            <a:endParaRPr lang="en-GB" sz="2800" b="1" dirty="0"/>
          </a:p>
        </p:txBody>
      </p:sp>
    </p:spTree>
    <p:extLst>
      <p:ext uri="{BB962C8B-B14F-4D97-AF65-F5344CB8AC3E}">
        <p14:creationId xmlns:p14="http://schemas.microsoft.com/office/powerpoint/2010/main" val="35835880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0" y="2400299"/>
            <a:ext cx="9144000" cy="807373"/>
          </a:xfrm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GB" sz="3600" smtClean="0"/>
              <a:t>Centralised TSO control in high-DER area</a:t>
            </a:r>
            <a:endParaRPr lang="en-GB" sz="360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34721BB1-432A-5344-92A7-E5681479A72E}" type="slidenum">
              <a:rPr lang="en-US" smtClean="0"/>
              <a:pPr/>
              <a:t>4</a:t>
            </a:fld>
            <a:endParaRPr lang="en-US" dirty="0"/>
          </a:p>
        </p:txBody>
      </p:sp>
      <p:pic>
        <p:nvPicPr>
          <p:cNvPr id="6" name="Picture 11" descr="http://www.bigcheesebadges.com/images/italy_italian_flag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02000" y="3240000"/>
            <a:ext cx="540000" cy="5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itle 1"/>
          <p:cNvSpPr txBox="1">
            <a:spLocks/>
          </p:cNvSpPr>
          <p:nvPr/>
        </p:nvSpPr>
        <p:spPr>
          <a:xfrm>
            <a:off x="277586" y="231324"/>
            <a:ext cx="8229600" cy="48713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200" b="0" i="0" kern="1200">
                <a:solidFill>
                  <a:schemeClr val="accent2"/>
                </a:solidFill>
                <a:latin typeface="Calibri Light"/>
                <a:ea typeface="+mj-ea"/>
                <a:cs typeface="Calibri Light"/>
              </a:defRPr>
            </a:lvl1pPr>
          </a:lstStyle>
          <a:p>
            <a:r>
              <a:rPr lang="en-GB" sz="2800" b="1" dirty="0" smtClean="0"/>
              <a:t>Description of the pilots</a:t>
            </a:r>
            <a:endParaRPr lang="en-GB" sz="2800" b="1" dirty="0"/>
          </a:p>
        </p:txBody>
      </p:sp>
    </p:spTree>
    <p:extLst>
      <p:ext uri="{BB962C8B-B14F-4D97-AF65-F5344CB8AC3E}">
        <p14:creationId xmlns:p14="http://schemas.microsoft.com/office/powerpoint/2010/main" val="35400221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Immagin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03653" y="6344009"/>
            <a:ext cx="3496176" cy="409607"/>
          </a:xfrm>
          <a:prstGeom prst="rect">
            <a:avLst/>
          </a:prstGeom>
        </p:spPr>
      </p:pic>
      <p:sp>
        <p:nvSpPr>
          <p:cNvPr id="6" name="Rettangolo arrotondato 5"/>
          <p:cNvSpPr/>
          <p:nvPr/>
        </p:nvSpPr>
        <p:spPr>
          <a:xfrm>
            <a:off x="89949" y="4375375"/>
            <a:ext cx="1470291" cy="1290356"/>
          </a:xfrm>
          <a:prstGeom prst="roundRect">
            <a:avLst/>
          </a:prstGeom>
          <a:gradFill>
            <a:gsLst>
              <a:gs pos="0">
                <a:schemeClr val="accent2"/>
              </a:gs>
              <a:gs pos="100000">
                <a:schemeClr val="accent2">
                  <a:lumMod val="40000"/>
                  <a:lumOff val="60000"/>
                </a:schemeClr>
              </a:gs>
            </a:gsLst>
          </a:gra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 smtClean="0">
                <a:solidFill>
                  <a:schemeClr val="tx1"/>
                </a:solidFill>
              </a:rPr>
              <a:t>Active power </a:t>
            </a:r>
            <a:r>
              <a:rPr lang="en-GB" b="1" dirty="0">
                <a:solidFill>
                  <a:schemeClr val="tx1"/>
                </a:solidFill>
              </a:rPr>
              <a:t>rise </a:t>
            </a:r>
            <a:r>
              <a:rPr lang="en-GB" b="1" dirty="0" smtClean="0">
                <a:solidFill>
                  <a:schemeClr val="tx1"/>
                </a:solidFill>
              </a:rPr>
              <a:t>from </a:t>
            </a:r>
            <a:r>
              <a:rPr lang="en-GB" b="1" dirty="0">
                <a:solidFill>
                  <a:schemeClr val="tx1"/>
                </a:solidFill>
              </a:rPr>
              <a:t>MV </a:t>
            </a:r>
            <a:r>
              <a:rPr lang="en-GB" b="1" dirty="0" smtClean="0">
                <a:solidFill>
                  <a:schemeClr val="tx1"/>
                </a:solidFill>
              </a:rPr>
              <a:t>up to </a:t>
            </a:r>
            <a:r>
              <a:rPr lang="en-GB" b="1" dirty="0">
                <a:solidFill>
                  <a:schemeClr val="tx1"/>
                </a:solidFill>
              </a:rPr>
              <a:t>HV </a:t>
            </a:r>
            <a:r>
              <a:rPr lang="en-GB" b="1" dirty="0" smtClean="0">
                <a:solidFill>
                  <a:schemeClr val="tx1"/>
                </a:solidFill>
              </a:rPr>
              <a:t>grid</a:t>
            </a:r>
            <a:endParaRPr lang="en-GB" b="1" dirty="0">
              <a:solidFill>
                <a:schemeClr val="tx1"/>
              </a:solidFill>
            </a:endParaRPr>
          </a:p>
        </p:txBody>
      </p:sp>
      <p:sp>
        <p:nvSpPr>
          <p:cNvPr id="4" name="CasellaDiTesto 3"/>
          <p:cNvSpPr txBox="1"/>
          <p:nvPr/>
        </p:nvSpPr>
        <p:spPr>
          <a:xfrm>
            <a:off x="559279" y="873272"/>
            <a:ext cx="2438535" cy="1018256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000" b="1" dirty="0" smtClean="0">
                <a:solidFill>
                  <a:srgbClr val="005EA8"/>
                </a:solidFill>
              </a:rPr>
              <a:t>Large increasing of RES in the last 10 years</a:t>
            </a:r>
            <a:endParaRPr lang="en-GB" sz="2000" b="1" dirty="0">
              <a:solidFill>
                <a:srgbClr val="005EA8"/>
              </a:solidFill>
            </a:endParaRPr>
          </a:p>
        </p:txBody>
      </p:sp>
      <p:sp>
        <p:nvSpPr>
          <p:cNvPr id="8" name="Freccia a destra 7"/>
          <p:cNvSpPr/>
          <p:nvPr/>
        </p:nvSpPr>
        <p:spPr>
          <a:xfrm rot="5400000">
            <a:off x="1328053" y="2169435"/>
            <a:ext cx="685822" cy="358608"/>
          </a:xfrm>
          <a:prstGeom prst="rightArrow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9" name="CasellaDiTesto 8"/>
          <p:cNvSpPr txBox="1"/>
          <p:nvPr/>
        </p:nvSpPr>
        <p:spPr>
          <a:xfrm>
            <a:off x="487558" y="2754237"/>
            <a:ext cx="2438535" cy="1326817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sz="2000" b="1" dirty="0" smtClean="0">
                <a:solidFill>
                  <a:srgbClr val="005EA8"/>
                </a:solidFill>
              </a:rPr>
              <a:t>New issues in terms of power management of the electrical grid </a:t>
            </a:r>
            <a:endParaRPr lang="en-GB" sz="2000" b="1" dirty="0">
              <a:solidFill>
                <a:srgbClr val="005EA8"/>
              </a:solidFill>
            </a:endParaRPr>
          </a:p>
        </p:txBody>
      </p:sp>
      <p:pic>
        <p:nvPicPr>
          <p:cNvPr id="11" name="Immagine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3426" y="873272"/>
            <a:ext cx="5802540" cy="3485166"/>
          </a:xfrm>
          <a:prstGeom prst="rect">
            <a:avLst/>
          </a:prstGeom>
        </p:spPr>
      </p:pic>
      <p:sp>
        <p:nvSpPr>
          <p:cNvPr id="12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8293832" y="6372134"/>
            <a:ext cx="456831" cy="365125"/>
          </a:xfrm>
        </p:spPr>
        <p:txBody>
          <a:bodyPr/>
          <a:lstStyle/>
          <a:p>
            <a:fld id="{34721BB1-432A-5344-92A7-E5681479A72E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15" name="Rettangolo 7"/>
          <p:cNvSpPr/>
          <p:nvPr/>
        </p:nvSpPr>
        <p:spPr>
          <a:xfrm>
            <a:off x="4057650" y="4358438"/>
            <a:ext cx="4918316" cy="1338828"/>
          </a:xfrm>
          <a:prstGeom prst="rect">
            <a:avLst/>
          </a:prstGeom>
          <a:gradFill>
            <a:gsLst>
              <a:gs pos="84000">
                <a:schemeClr val="bg1">
                  <a:lumMod val="85000"/>
                </a:schemeClr>
              </a:gs>
              <a:gs pos="100000">
                <a:schemeClr val="bg1">
                  <a:lumMod val="65000"/>
                </a:schemeClr>
              </a:gs>
            </a:gsLst>
          </a:gra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GB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Italian NRA is opening the market to DG and DR through </a:t>
            </a:r>
            <a:r>
              <a:rPr lang="en-GB" b="1" i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aggregators</a:t>
            </a:r>
            <a:r>
              <a:rPr lang="en-GB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and requiring the DSO to improve </a:t>
            </a:r>
            <a:r>
              <a:rPr lang="en-GB" b="1" i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observability  </a:t>
            </a:r>
            <a:r>
              <a:rPr lang="en-GB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for the TSO</a:t>
            </a:r>
          </a:p>
        </p:txBody>
      </p:sp>
      <p:sp>
        <p:nvSpPr>
          <p:cNvPr id="16" name="Freccia a destra 7"/>
          <p:cNvSpPr/>
          <p:nvPr/>
        </p:nvSpPr>
        <p:spPr>
          <a:xfrm>
            <a:off x="3233236" y="4841249"/>
            <a:ext cx="685822" cy="358608"/>
          </a:xfrm>
          <a:prstGeom prst="rightArrow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8" name="Rettangolo arrotondato 5"/>
          <p:cNvSpPr/>
          <p:nvPr/>
        </p:nvSpPr>
        <p:spPr>
          <a:xfrm>
            <a:off x="1648104" y="4355374"/>
            <a:ext cx="1470291" cy="1290356"/>
          </a:xfrm>
          <a:prstGeom prst="roundRect">
            <a:avLst/>
          </a:prstGeom>
          <a:gradFill>
            <a:gsLst>
              <a:gs pos="0">
                <a:schemeClr val="accent2"/>
              </a:gs>
              <a:gs pos="100000">
                <a:schemeClr val="accent2">
                  <a:lumMod val="40000"/>
                  <a:lumOff val="60000"/>
                </a:schemeClr>
              </a:gs>
            </a:gsLst>
          </a:gra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 smtClean="0">
                <a:solidFill>
                  <a:schemeClr val="tx1"/>
                </a:solidFill>
              </a:rPr>
              <a:t>Difficulty to predict RES production</a:t>
            </a:r>
            <a:endParaRPr lang="en-GB" b="1" dirty="0">
              <a:solidFill>
                <a:schemeClr val="tx1"/>
              </a:solidFill>
            </a:endParaRPr>
          </a:p>
        </p:txBody>
      </p:sp>
      <p:sp>
        <p:nvSpPr>
          <p:cNvPr id="19" name="Rettangolo arrotondato 5"/>
          <p:cNvSpPr/>
          <p:nvPr/>
        </p:nvSpPr>
        <p:spPr>
          <a:xfrm>
            <a:off x="89948" y="5795010"/>
            <a:ext cx="8886017" cy="497114"/>
          </a:xfrm>
          <a:prstGeom prst="roundRect">
            <a:avLst/>
          </a:prstGeom>
          <a:gradFill>
            <a:gsLst>
              <a:gs pos="0">
                <a:schemeClr val="accent6"/>
              </a:gs>
              <a:gs pos="100000">
                <a:schemeClr val="accent6">
                  <a:lumMod val="40000"/>
                  <a:lumOff val="60000"/>
                </a:schemeClr>
              </a:gs>
            </a:gsLst>
          </a:gra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solidFill>
                  <a:schemeClr val="tx1"/>
                </a:solidFill>
              </a:rPr>
              <a:t>Needs to improve the infrastructure for monitoring and control of MV and LV levels</a:t>
            </a:r>
          </a:p>
        </p:txBody>
      </p:sp>
      <p:cxnSp>
        <p:nvCxnSpPr>
          <p:cNvPr id="22" name="21 Conector recto de flecha"/>
          <p:cNvCxnSpPr>
            <a:endCxn id="4" idx="3"/>
          </p:cNvCxnSpPr>
          <p:nvPr/>
        </p:nvCxnSpPr>
        <p:spPr>
          <a:xfrm flipH="1">
            <a:off x="2997814" y="1382400"/>
            <a:ext cx="216000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7" name="Title 1"/>
          <p:cNvSpPr txBox="1">
            <a:spLocks/>
          </p:cNvSpPr>
          <p:nvPr/>
        </p:nvSpPr>
        <p:spPr>
          <a:xfrm>
            <a:off x="277586" y="231324"/>
            <a:ext cx="8229600" cy="48713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200" b="0" i="0" kern="1200">
                <a:solidFill>
                  <a:schemeClr val="accent2"/>
                </a:solidFill>
                <a:latin typeface="Calibri Light"/>
                <a:ea typeface="+mj-ea"/>
                <a:cs typeface="Calibri Light"/>
              </a:defRPr>
            </a:lvl1pPr>
          </a:lstStyle>
          <a:p>
            <a:r>
              <a:rPr lang="en-GB" sz="2800" b="1" dirty="0" smtClean="0">
                <a:solidFill>
                  <a:schemeClr val="tx2"/>
                </a:solidFill>
              </a:rPr>
              <a:t> Energy context</a:t>
            </a:r>
            <a:endParaRPr lang="en-GB" sz="2800" b="1" dirty="0">
              <a:solidFill>
                <a:schemeClr val="tx2"/>
              </a:solidFill>
            </a:endParaRPr>
          </a:p>
        </p:txBody>
      </p:sp>
      <p:pic>
        <p:nvPicPr>
          <p:cNvPr id="28" name="Picture 11" descr="http://www.bigcheesebadges.com/images/italy_italian_flag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68000" cy="46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522853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Immagin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03653" y="6344009"/>
            <a:ext cx="3496176" cy="409607"/>
          </a:xfrm>
          <a:prstGeom prst="rect">
            <a:avLst/>
          </a:prstGeom>
        </p:spPr>
      </p:pic>
      <p:sp>
        <p:nvSpPr>
          <p:cNvPr id="16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8303992" y="6372134"/>
            <a:ext cx="456831" cy="365125"/>
          </a:xfrm>
        </p:spPr>
        <p:txBody>
          <a:bodyPr/>
          <a:lstStyle/>
          <a:p>
            <a:fld id="{34721BB1-432A-5344-92A7-E5681479A72E}" type="slidenum">
              <a:rPr lang="en-GB" smtClean="0"/>
              <a:pPr/>
              <a:t>6</a:t>
            </a:fld>
            <a:endParaRPr lang="en-GB" dirty="0"/>
          </a:p>
        </p:txBody>
      </p:sp>
      <p:pic>
        <p:nvPicPr>
          <p:cNvPr id="11" name="Immagin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81028" y="1691243"/>
            <a:ext cx="2801417" cy="3482843"/>
          </a:xfrm>
          <a:prstGeom prst="rect">
            <a:avLst/>
          </a:prstGeom>
        </p:spPr>
      </p:pic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 dirty="0"/>
          </a:p>
        </p:txBody>
      </p:sp>
      <p:sp>
        <p:nvSpPr>
          <p:cNvPr id="8" name="CasellaDiTesto 2"/>
          <p:cNvSpPr txBox="1"/>
          <p:nvPr/>
        </p:nvSpPr>
        <p:spPr>
          <a:xfrm>
            <a:off x="163285" y="2955163"/>
            <a:ext cx="2538252" cy="81253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it-IT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lnSpc>
                <a:spcPct val="120000"/>
              </a:lnSpc>
              <a:buNone/>
            </a:pPr>
            <a:r>
              <a:rPr lang="en-GB" sz="1300" b="1" dirty="0" smtClean="0">
                <a:solidFill>
                  <a:srgbClr val="660033"/>
                </a:solidFill>
              </a:rPr>
              <a:t>Aggregation of information</a:t>
            </a:r>
          </a:p>
          <a:p>
            <a:pPr lvl="0">
              <a:lnSpc>
                <a:spcPct val="120000"/>
              </a:lnSpc>
              <a:buNone/>
            </a:pPr>
            <a:r>
              <a:rPr lang="en-GB" sz="1300" dirty="0" smtClean="0">
                <a:solidFill>
                  <a:srgbClr val="660033"/>
                </a:solidFill>
              </a:rPr>
              <a:t>in RT at TSO-DSO interconnection (HV/MV transformer)</a:t>
            </a:r>
            <a:endParaRPr lang="en-GB" sz="1300" dirty="0">
              <a:solidFill>
                <a:srgbClr val="660033"/>
              </a:solidFill>
            </a:endParaRPr>
          </a:p>
        </p:txBody>
      </p:sp>
      <p:sp>
        <p:nvSpPr>
          <p:cNvPr id="9" name="CasellaDiTesto 9"/>
          <p:cNvSpPr txBox="1"/>
          <p:nvPr/>
        </p:nvSpPr>
        <p:spPr>
          <a:xfrm>
            <a:off x="2888601" y="2965578"/>
            <a:ext cx="2741829" cy="7965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it-IT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lnSpc>
                <a:spcPct val="120000"/>
              </a:lnSpc>
              <a:buNone/>
            </a:pPr>
            <a:r>
              <a:rPr lang="en-GB" sz="1300" b="1" dirty="0">
                <a:solidFill>
                  <a:srgbClr val="660033"/>
                </a:solidFill>
              </a:rPr>
              <a:t>Voltage </a:t>
            </a:r>
            <a:r>
              <a:rPr lang="en-GB" sz="1300" b="1" dirty="0" smtClean="0">
                <a:solidFill>
                  <a:srgbClr val="660033"/>
                </a:solidFill>
              </a:rPr>
              <a:t>regulation</a:t>
            </a:r>
            <a:endParaRPr lang="en-GB" sz="1300" dirty="0" smtClean="0">
              <a:solidFill>
                <a:srgbClr val="660033"/>
              </a:solidFill>
            </a:endParaRPr>
          </a:p>
          <a:p>
            <a:pPr lvl="0">
              <a:lnSpc>
                <a:spcPct val="120000"/>
              </a:lnSpc>
              <a:buNone/>
            </a:pPr>
            <a:r>
              <a:rPr lang="en-GB" sz="1300" dirty="0" smtClean="0">
                <a:solidFill>
                  <a:srgbClr val="660033"/>
                </a:solidFill>
              </a:rPr>
              <a:t>by </a:t>
            </a:r>
            <a:r>
              <a:rPr lang="en-GB" sz="1300" dirty="0">
                <a:solidFill>
                  <a:srgbClr val="660033"/>
                </a:solidFill>
              </a:rPr>
              <a:t>generators connected </a:t>
            </a:r>
            <a:r>
              <a:rPr lang="en-GB" sz="1300" dirty="0" smtClean="0">
                <a:solidFill>
                  <a:srgbClr val="660033"/>
                </a:solidFill>
              </a:rPr>
              <a:t>at HV </a:t>
            </a:r>
            <a:r>
              <a:rPr lang="en-GB" sz="1300" dirty="0">
                <a:solidFill>
                  <a:srgbClr val="660033"/>
                </a:solidFill>
              </a:rPr>
              <a:t>and MV levels</a:t>
            </a:r>
          </a:p>
        </p:txBody>
      </p:sp>
      <p:sp>
        <p:nvSpPr>
          <p:cNvPr id="10" name="CasellaDiTesto 10"/>
          <p:cNvSpPr txBox="1"/>
          <p:nvPr/>
        </p:nvSpPr>
        <p:spPr>
          <a:xfrm>
            <a:off x="5840928" y="2965578"/>
            <a:ext cx="3096245" cy="7965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it-IT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lnSpc>
                <a:spcPct val="120000"/>
              </a:lnSpc>
              <a:buNone/>
            </a:pPr>
            <a:r>
              <a:rPr lang="en-GB" sz="1300" b="1" dirty="0">
                <a:solidFill>
                  <a:srgbClr val="660033"/>
                </a:solidFill>
              </a:rPr>
              <a:t>Power-frequency regulation / balancing </a:t>
            </a:r>
            <a:endParaRPr lang="en-GB" sz="1300" dirty="0" smtClean="0">
              <a:solidFill>
                <a:srgbClr val="660033"/>
              </a:solidFill>
            </a:endParaRPr>
          </a:p>
          <a:p>
            <a:pPr lvl="0">
              <a:lnSpc>
                <a:spcPct val="120000"/>
              </a:lnSpc>
              <a:buNone/>
            </a:pPr>
            <a:r>
              <a:rPr lang="en-GB" sz="1300" dirty="0" smtClean="0">
                <a:solidFill>
                  <a:srgbClr val="660033"/>
                </a:solidFill>
              </a:rPr>
              <a:t>by </a:t>
            </a:r>
            <a:r>
              <a:rPr lang="en-GB" sz="1300" dirty="0">
                <a:solidFill>
                  <a:srgbClr val="660033"/>
                </a:solidFill>
              </a:rPr>
              <a:t>generators connected </a:t>
            </a:r>
            <a:r>
              <a:rPr lang="en-GB" sz="1300" dirty="0" smtClean="0">
                <a:solidFill>
                  <a:srgbClr val="660033"/>
                </a:solidFill>
              </a:rPr>
              <a:t>at HV </a:t>
            </a:r>
            <a:r>
              <a:rPr lang="en-GB" sz="1300" dirty="0">
                <a:solidFill>
                  <a:srgbClr val="660033"/>
                </a:solidFill>
              </a:rPr>
              <a:t>and MV levels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04034" y="1173272"/>
            <a:ext cx="3257550" cy="45219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1584" y="1969800"/>
            <a:ext cx="1878806" cy="2928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30"/>
          <a:stretch/>
        </p:blipFill>
        <p:spPr bwMode="auto">
          <a:xfrm>
            <a:off x="1367095" y="1301490"/>
            <a:ext cx="6771066" cy="4508383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</p:pic>
      <p:pic>
        <p:nvPicPr>
          <p:cNvPr id="12" name="Picture 11" descr="http://www.bigcheesebadges.com/images/italy_italian_flag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68000" cy="46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itle 1"/>
          <p:cNvSpPr txBox="1">
            <a:spLocks/>
          </p:cNvSpPr>
          <p:nvPr/>
        </p:nvSpPr>
        <p:spPr>
          <a:xfrm>
            <a:off x="277586" y="231324"/>
            <a:ext cx="8229600" cy="48713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200" b="0" i="0" kern="1200">
                <a:solidFill>
                  <a:schemeClr val="accent2"/>
                </a:solidFill>
                <a:latin typeface="Calibri Light"/>
                <a:ea typeface="+mj-ea"/>
                <a:cs typeface="Calibri Light"/>
              </a:defRPr>
            </a:lvl1pPr>
          </a:lstStyle>
          <a:p>
            <a:r>
              <a:rPr lang="en-GB" sz="2800" b="1" dirty="0" smtClean="0">
                <a:solidFill>
                  <a:schemeClr val="tx2"/>
                </a:solidFill>
              </a:rPr>
              <a:t> Centralised TSO control in high-DER area</a:t>
            </a:r>
            <a:endParaRPr lang="en-GB" sz="2800" b="1" dirty="0">
              <a:solidFill>
                <a:schemeClr val="tx2"/>
              </a:solidFill>
            </a:endParaRP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05524" y="1301490"/>
            <a:ext cx="2030148" cy="6683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859578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2.96296E-6 L 0.44306 -0.30555 " pathEditMode="relative" rAng="0" ptsTypes="AA">
                                      <p:cBhvr>
                                        <p:cTn id="1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153" y="-15278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1000" fill="hold"/>
                                        <p:tgtEl>
                                          <p:spTgt spid="11"/>
                                        </p:tgtEl>
                                      </p:cBhvr>
                                      <p:by x="35000" y="3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56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-4.44444E-6 L -0.33316 -0.25902 " pathEditMode="relative" rAng="0" ptsTypes="AA">
                                      <p:cBhvr>
                                        <p:cTn id="23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667" y="-12963"/>
                                    </p:animMotion>
                                  </p:childTnLst>
                                </p:cTn>
                              </p:par>
                              <p:par>
                                <p:cTn id="24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5" dur="1000" fill="hold"/>
                                        <p:tgtEl>
                                          <p:spTgt spid="1026"/>
                                        </p:tgtEl>
                                      </p:cBhvr>
                                      <p:by x="45000" y="4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3.7037E-6 L 2.77778E-6 0.43842 " pathEditMode="relative" rAng="0" ptsTypes="AA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1921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2.22222E-6 L 1.38889E-6 0.43819 " pathEditMode="relative" rAng="0" ptsTypes="AA">
                                      <p:cBhvr>
                                        <p:cTn id="3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1898"/>
                                    </p:animMotion>
                                  </p:childTnLst>
                                </p:cTn>
                              </p:par>
                              <p:par>
                                <p:cTn id="39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2.22222E-6 L 3.88889E-6 0.43819 " pathEditMode="relative" rAng="0" ptsTypes="AA">
                                      <p:cBhvr>
                                        <p:cTn id="4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189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000"/>
                            </p:stCondLst>
                            <p:childTnLst>
                              <p:par>
                                <p:cTn id="4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0" name="Immagin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03653" y="6344009"/>
            <a:ext cx="3496176" cy="409607"/>
          </a:xfrm>
          <a:prstGeom prst="rect">
            <a:avLst/>
          </a:prstGeom>
        </p:spPr>
      </p:pic>
      <p:sp>
        <p:nvSpPr>
          <p:cNvPr id="12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8293832" y="6372134"/>
            <a:ext cx="456831" cy="365125"/>
          </a:xfrm>
        </p:spPr>
        <p:txBody>
          <a:bodyPr/>
          <a:lstStyle/>
          <a:p>
            <a:fld id="{34721BB1-432A-5344-92A7-E5681479A72E}" type="slidenum">
              <a:rPr lang="en-US" smtClean="0"/>
              <a:pPr/>
              <a:t>7</a:t>
            </a:fld>
            <a:endParaRPr lang="en-US" dirty="0"/>
          </a:p>
        </p:txBody>
      </p:sp>
      <p:sp>
        <p:nvSpPr>
          <p:cNvPr id="27" name="Title 1"/>
          <p:cNvSpPr txBox="1">
            <a:spLocks/>
          </p:cNvSpPr>
          <p:nvPr/>
        </p:nvSpPr>
        <p:spPr>
          <a:xfrm>
            <a:off x="277586" y="231324"/>
            <a:ext cx="8229600" cy="48713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200" b="0" i="0" kern="1200">
                <a:solidFill>
                  <a:schemeClr val="accent2"/>
                </a:solidFill>
                <a:latin typeface="Calibri Light"/>
                <a:ea typeface="+mj-ea"/>
                <a:cs typeface="Calibri Light"/>
              </a:defRPr>
            </a:lvl1pPr>
          </a:lstStyle>
          <a:p>
            <a:r>
              <a:rPr lang="en-GB" sz="2800" b="1" dirty="0" smtClean="0">
                <a:solidFill>
                  <a:schemeClr val="tx2"/>
                </a:solidFill>
              </a:rPr>
              <a:t> Status of activities</a:t>
            </a:r>
            <a:endParaRPr lang="en-GB" sz="2800" b="1" dirty="0">
              <a:solidFill>
                <a:schemeClr val="tx2"/>
              </a:solidFill>
            </a:endParaRPr>
          </a:p>
        </p:txBody>
      </p:sp>
      <p:pic>
        <p:nvPicPr>
          <p:cNvPr id="28" name="Picture 11" descr="http://www.bigcheesebadges.com/images/italy_italian_flag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68000" cy="46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1" name="Rettangolo 9"/>
          <p:cNvSpPr/>
          <p:nvPr/>
        </p:nvSpPr>
        <p:spPr>
          <a:xfrm>
            <a:off x="39420" y="1440000"/>
            <a:ext cx="1728000" cy="172800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lIns="36000" tIns="0" rIns="36000" bIns="0" anchor="ctr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600" dirty="0">
                <a:solidFill>
                  <a:schemeClr val="accent1">
                    <a:lumMod val="75000"/>
                  </a:schemeClr>
                </a:solidFill>
              </a:rPr>
              <a:t>TSO will receive aggregated data </a:t>
            </a:r>
            <a:r>
              <a:rPr lang="en-US" sz="1600" dirty="0" smtClean="0">
                <a:solidFill>
                  <a:schemeClr val="accent1">
                    <a:lumMod val="75000"/>
                  </a:schemeClr>
                </a:solidFill>
              </a:rPr>
              <a:t>for </a:t>
            </a:r>
            <a:r>
              <a:rPr lang="en-US" sz="1600" dirty="0">
                <a:solidFill>
                  <a:schemeClr val="accent1">
                    <a:lumMod val="75000"/>
                  </a:schemeClr>
                </a:solidFill>
              </a:rPr>
              <a:t>control </a:t>
            </a:r>
            <a:r>
              <a:rPr lang="en-US" sz="1600" dirty="0" smtClean="0">
                <a:solidFill>
                  <a:schemeClr val="accent1">
                    <a:lumMod val="75000"/>
                  </a:schemeClr>
                </a:solidFill>
              </a:rPr>
              <a:t>and service allocation</a:t>
            </a:r>
          </a:p>
        </p:txBody>
      </p:sp>
      <p:sp>
        <p:nvSpPr>
          <p:cNvPr id="43" name="Rettangolo 9"/>
          <p:cNvSpPr/>
          <p:nvPr/>
        </p:nvSpPr>
        <p:spPr>
          <a:xfrm>
            <a:off x="1875420" y="1440000"/>
            <a:ext cx="1728000" cy="172800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lIns="36000" tIns="0" rIns="36000" bIns="0" anchor="ctr">
            <a:noAutofit/>
          </a:bodyPr>
          <a:lstStyle/>
          <a:p>
            <a:pPr algn="ctr">
              <a:lnSpc>
                <a:spcPct val="150000"/>
              </a:lnSpc>
            </a:pPr>
            <a:r>
              <a:rPr lang="en-US" sz="1600" dirty="0" smtClean="0">
                <a:solidFill>
                  <a:schemeClr val="accent1">
                    <a:lumMod val="75000"/>
                  </a:schemeClr>
                </a:solidFill>
              </a:rPr>
              <a:t>Data aggregation by DSO, but other aggregators are possible (VC)</a:t>
            </a:r>
          </a:p>
        </p:txBody>
      </p:sp>
      <p:sp>
        <p:nvSpPr>
          <p:cNvPr id="45" name="Rettangolo 9"/>
          <p:cNvSpPr/>
          <p:nvPr/>
        </p:nvSpPr>
        <p:spPr>
          <a:xfrm>
            <a:off x="3711420" y="1440000"/>
            <a:ext cx="1728000" cy="172800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lIns="36000" tIns="0" rIns="36000" bIns="0" anchor="ctr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600" dirty="0" smtClean="0">
                <a:solidFill>
                  <a:schemeClr val="accent1">
                    <a:lumMod val="75000"/>
                  </a:schemeClr>
                </a:solidFill>
              </a:rPr>
              <a:t>New device at </a:t>
            </a:r>
          </a:p>
          <a:p>
            <a:pPr algn="ctr">
              <a:lnSpc>
                <a:spcPct val="150000"/>
              </a:lnSpc>
            </a:pPr>
            <a:r>
              <a:rPr lang="en-US" sz="1600" dirty="0" smtClean="0">
                <a:solidFill>
                  <a:schemeClr val="accent1">
                    <a:lumMod val="75000"/>
                  </a:schemeClr>
                </a:solidFill>
              </a:rPr>
              <a:t>TSO-DSO interconnection will collect data (VPP)</a:t>
            </a:r>
          </a:p>
        </p:txBody>
      </p:sp>
      <p:sp>
        <p:nvSpPr>
          <p:cNvPr id="47" name="Rettangolo 9"/>
          <p:cNvSpPr/>
          <p:nvPr/>
        </p:nvSpPr>
        <p:spPr>
          <a:xfrm>
            <a:off x="5547420" y="1440000"/>
            <a:ext cx="1728000" cy="172800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lIns="36000" tIns="0" rIns="36000" bIns="0" anchor="ctr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600" dirty="0" smtClean="0">
                <a:solidFill>
                  <a:schemeClr val="accent1">
                    <a:lumMod val="75000"/>
                  </a:schemeClr>
                </a:solidFill>
              </a:rPr>
              <a:t>Virtual power plant defined by P, Q and forecast </a:t>
            </a:r>
            <a:r>
              <a:rPr lang="en-US" sz="1600" dirty="0" smtClean="0">
                <a:solidFill>
                  <a:schemeClr val="accent1">
                    <a:lumMod val="75000"/>
                  </a:schemeClr>
                </a:solidFill>
                <a:sym typeface="Wingdings" panose="05000000000000000000" pitchFamily="2" charset="2"/>
              </a:rPr>
              <a:t> Needed for AS allocation</a:t>
            </a:r>
            <a:endParaRPr lang="en-US" sz="1600" dirty="0" smtClean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49" name="Rettangolo 9"/>
          <p:cNvSpPr/>
          <p:nvPr/>
        </p:nvSpPr>
        <p:spPr>
          <a:xfrm>
            <a:off x="7383420" y="1440000"/>
            <a:ext cx="1728000" cy="172800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lIns="36000" tIns="0" rIns="36000" bIns="0" anchor="ctr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600" dirty="0" smtClean="0">
                <a:solidFill>
                  <a:schemeClr val="accent1">
                    <a:lumMod val="75000"/>
                  </a:schemeClr>
                </a:solidFill>
              </a:rPr>
              <a:t>TSO will know, for each VPP, VC that may be used when activating AS</a:t>
            </a:r>
          </a:p>
        </p:txBody>
      </p:sp>
      <p:graphicFrame>
        <p:nvGraphicFramePr>
          <p:cNvPr id="15" name="14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96444702"/>
              </p:ext>
            </p:extLst>
          </p:nvPr>
        </p:nvGraphicFramePr>
        <p:xfrm>
          <a:off x="96570" y="3600000"/>
          <a:ext cx="8921700" cy="2322570"/>
        </p:xfrm>
        <a:graphic>
          <a:graphicData uri="http://schemas.openxmlformats.org/drawingml/2006/table">
            <a:tbl>
              <a:tblPr firstCol="1" bandRow="1">
                <a:tableStyleId>{21E4AEA4-8DFA-4A89-87EB-49C32662AFE0}</a:tableStyleId>
              </a:tblPr>
              <a:tblGrid>
                <a:gridCol w="1275030"/>
                <a:gridCol w="1268730"/>
                <a:gridCol w="1268730"/>
                <a:gridCol w="1280160"/>
                <a:gridCol w="1280160"/>
                <a:gridCol w="1268730"/>
                <a:gridCol w="1280160"/>
              </a:tblGrid>
              <a:tr h="348690">
                <a:tc>
                  <a:txBody>
                    <a:bodyPr/>
                    <a:lstStyle/>
                    <a:p>
                      <a:endParaRPr lang="en-GB" sz="1600" noProof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noProof="0" dirty="0" smtClean="0"/>
                        <a:t>Functional specification</a:t>
                      </a:r>
                      <a:endParaRPr lang="en-GB" sz="1600" noProof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noProof="0" dirty="0" smtClean="0"/>
                        <a:t>Technical specification</a:t>
                      </a:r>
                      <a:endParaRPr lang="en-GB" sz="1600" noProof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noProof="0" dirty="0" smtClean="0"/>
                        <a:t>SW development</a:t>
                      </a:r>
                      <a:endParaRPr lang="en-GB" sz="1600" noProof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noProof="0" dirty="0" smtClean="0"/>
                        <a:t>HW installation</a:t>
                      </a:r>
                      <a:endParaRPr lang="en-GB" sz="1600" noProof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noProof="0" dirty="0" smtClean="0"/>
                        <a:t>Testing</a:t>
                      </a:r>
                      <a:endParaRPr lang="en-GB" sz="1600" noProof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noProof="0" dirty="0" smtClean="0"/>
                        <a:t>Execution</a:t>
                      </a:r>
                      <a:endParaRPr lang="en-GB" sz="1600" noProof="0" dirty="0"/>
                    </a:p>
                  </a:txBody>
                  <a:tcPr/>
                </a:tc>
              </a:tr>
              <a:tr h="348690">
                <a:tc>
                  <a:txBody>
                    <a:bodyPr/>
                    <a:lstStyle/>
                    <a:p>
                      <a:r>
                        <a:rPr lang="en-GB" sz="1600" noProof="0" dirty="0" smtClean="0"/>
                        <a:t>TSO control</a:t>
                      </a:r>
                      <a:endParaRPr lang="en-GB" sz="1600" noProof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1600" noProof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1600" noProof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1600" noProof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1600" noProof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1600" noProof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noProof="0" dirty="0" smtClean="0">
                          <a:solidFill>
                            <a:srgbClr val="FF0000"/>
                          </a:solidFill>
                        </a:rPr>
                        <a:t>September</a:t>
                      </a:r>
                      <a:endParaRPr lang="en-GB" sz="1600" noProof="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348690">
                <a:tc>
                  <a:txBody>
                    <a:bodyPr/>
                    <a:lstStyle/>
                    <a:p>
                      <a:r>
                        <a:rPr lang="en-GB" sz="1600" noProof="0" dirty="0" smtClean="0"/>
                        <a:t>DSO control</a:t>
                      </a:r>
                      <a:endParaRPr lang="en-GB" sz="1600" noProof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1600" noProof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1600" noProof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1600" noProof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1600" noProof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1600" noProof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noProof="0" dirty="0" smtClean="0">
                          <a:solidFill>
                            <a:srgbClr val="FF0000"/>
                          </a:solidFill>
                        </a:rPr>
                        <a:t>October</a:t>
                      </a:r>
                      <a:endParaRPr lang="en-GB" sz="1600" noProof="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348690">
                <a:tc>
                  <a:txBody>
                    <a:bodyPr/>
                    <a:lstStyle/>
                    <a:p>
                      <a:r>
                        <a:rPr lang="en-GB" sz="1600" noProof="0" dirty="0" smtClean="0"/>
                        <a:t>Market</a:t>
                      </a:r>
                      <a:endParaRPr lang="en-GB" sz="1600" noProof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noProof="0" dirty="0" smtClean="0">
                          <a:solidFill>
                            <a:schemeClr val="tx2"/>
                          </a:solidFill>
                        </a:rPr>
                        <a:t>N/A</a:t>
                      </a:r>
                      <a:endParaRPr lang="en-GB" sz="1600" noProof="0" dirty="0">
                        <a:solidFill>
                          <a:schemeClr val="tx2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noProof="0" dirty="0" smtClean="0">
                          <a:solidFill>
                            <a:schemeClr val="tx2"/>
                          </a:solidFill>
                        </a:rPr>
                        <a:t>N/A</a:t>
                      </a:r>
                      <a:endParaRPr lang="en-GB" sz="1600" noProof="0" dirty="0">
                        <a:solidFill>
                          <a:schemeClr val="tx2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noProof="0" dirty="0" smtClean="0">
                          <a:solidFill>
                            <a:schemeClr val="tx2"/>
                          </a:solidFill>
                        </a:rPr>
                        <a:t>N/A</a:t>
                      </a:r>
                      <a:endParaRPr lang="en-GB" sz="1600" noProof="0" dirty="0">
                        <a:solidFill>
                          <a:schemeClr val="tx2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noProof="0" dirty="0" smtClean="0">
                          <a:solidFill>
                            <a:schemeClr val="tx2"/>
                          </a:solidFill>
                        </a:rPr>
                        <a:t>N/A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noProof="0" dirty="0" smtClean="0">
                          <a:solidFill>
                            <a:schemeClr val="tx2"/>
                          </a:solidFill>
                        </a:rPr>
                        <a:t>N/A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noProof="0" dirty="0" smtClean="0">
                          <a:solidFill>
                            <a:schemeClr val="tx2"/>
                          </a:solidFill>
                        </a:rPr>
                        <a:t>N/A</a:t>
                      </a:r>
                    </a:p>
                  </a:txBody>
                  <a:tcPr/>
                </a:tc>
              </a:tr>
              <a:tr h="34869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noProof="0" dirty="0" smtClean="0"/>
                        <a:t>Aggregation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noProof="0" dirty="0" smtClean="0">
                          <a:solidFill>
                            <a:schemeClr val="tx2"/>
                          </a:solidFill>
                        </a:rPr>
                        <a:t>N/A</a:t>
                      </a:r>
                      <a:endParaRPr lang="en-GB" sz="1600" noProof="0" dirty="0">
                        <a:solidFill>
                          <a:schemeClr val="tx2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noProof="0" dirty="0" smtClean="0">
                          <a:solidFill>
                            <a:schemeClr val="tx2"/>
                          </a:solidFill>
                        </a:rPr>
                        <a:t>N/A</a:t>
                      </a:r>
                      <a:endParaRPr lang="en-GB" sz="1600" noProof="0" dirty="0">
                        <a:solidFill>
                          <a:schemeClr val="tx2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noProof="0" dirty="0" smtClean="0">
                          <a:solidFill>
                            <a:schemeClr val="tx2"/>
                          </a:solidFill>
                        </a:rPr>
                        <a:t>N/A</a:t>
                      </a:r>
                      <a:endParaRPr lang="en-GB" sz="1600" noProof="0" dirty="0">
                        <a:solidFill>
                          <a:schemeClr val="tx2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noProof="0" dirty="0" smtClean="0">
                          <a:solidFill>
                            <a:schemeClr val="tx2"/>
                          </a:solidFill>
                        </a:rPr>
                        <a:t>N/A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noProof="0" dirty="0" smtClean="0">
                          <a:solidFill>
                            <a:schemeClr val="tx2"/>
                          </a:solidFill>
                        </a:rPr>
                        <a:t>N/A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noProof="0" dirty="0" smtClean="0">
                          <a:solidFill>
                            <a:schemeClr val="tx2"/>
                          </a:solidFill>
                        </a:rPr>
                        <a:t>N/A</a:t>
                      </a:r>
                    </a:p>
                  </a:txBody>
                  <a:tcPr/>
                </a:tc>
              </a:tr>
              <a:tr h="34869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noProof="0" dirty="0" smtClean="0"/>
                        <a:t>DER control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1600" noProof="0" dirty="0">
                        <a:solidFill>
                          <a:schemeClr val="tx2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1600" noProof="0" dirty="0">
                        <a:solidFill>
                          <a:schemeClr val="tx2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noProof="0" dirty="0" smtClean="0">
                          <a:solidFill>
                            <a:schemeClr val="tx2"/>
                          </a:solidFill>
                        </a:rPr>
                        <a:t>N/A</a:t>
                      </a:r>
                      <a:endParaRPr lang="en-GB" sz="1600" noProof="0" dirty="0">
                        <a:solidFill>
                          <a:schemeClr val="tx2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noProof="0" dirty="0" smtClean="0">
                          <a:solidFill>
                            <a:srgbClr val="FF0000"/>
                          </a:solidFill>
                        </a:rPr>
                        <a:t>20/28</a:t>
                      </a:r>
                      <a:endParaRPr lang="en-GB" sz="1600" noProof="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noProof="0" dirty="0" smtClean="0">
                          <a:solidFill>
                            <a:srgbClr val="FF0000"/>
                          </a:solidFill>
                        </a:rPr>
                        <a:t>July</a:t>
                      </a:r>
                      <a:endParaRPr lang="en-GB" sz="1600" noProof="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noProof="0" dirty="0" smtClean="0">
                          <a:solidFill>
                            <a:srgbClr val="FF0000"/>
                          </a:solidFill>
                        </a:rPr>
                        <a:t>October</a:t>
                      </a:r>
                      <a:endParaRPr lang="en-GB" sz="1600" noProof="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grpSp>
        <p:nvGrpSpPr>
          <p:cNvPr id="48" name="47 Grupo"/>
          <p:cNvGrpSpPr/>
          <p:nvPr/>
        </p:nvGrpSpPr>
        <p:grpSpPr>
          <a:xfrm>
            <a:off x="1874610" y="4239990"/>
            <a:ext cx="288000" cy="228714"/>
            <a:chOff x="1875420" y="4034790"/>
            <a:chExt cx="364860" cy="26289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cxnSp>
          <p:nvCxnSpPr>
            <p:cNvPr id="51" name="50 Conector recto"/>
            <p:cNvCxnSpPr/>
            <p:nvPr/>
          </p:nvCxnSpPr>
          <p:spPr>
            <a:xfrm>
              <a:off x="1875420" y="4171950"/>
              <a:ext cx="136260" cy="125730"/>
            </a:xfrm>
            <a:prstGeom prst="line">
              <a:avLst/>
            </a:prstGeom>
            <a:ln w="57150"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51 Conector recto"/>
            <p:cNvCxnSpPr/>
            <p:nvPr/>
          </p:nvCxnSpPr>
          <p:spPr>
            <a:xfrm flipV="1">
              <a:off x="2011680" y="4034790"/>
              <a:ext cx="228600" cy="262890"/>
            </a:xfrm>
            <a:prstGeom prst="line">
              <a:avLst/>
            </a:prstGeom>
            <a:ln w="57150"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3" name="52 Grupo"/>
          <p:cNvGrpSpPr/>
          <p:nvPr/>
        </p:nvGrpSpPr>
        <p:grpSpPr>
          <a:xfrm>
            <a:off x="1874610" y="4599990"/>
            <a:ext cx="288000" cy="228714"/>
            <a:chOff x="1875420" y="4034790"/>
            <a:chExt cx="364860" cy="26289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cxnSp>
          <p:nvCxnSpPr>
            <p:cNvPr id="54" name="53 Conector recto"/>
            <p:cNvCxnSpPr/>
            <p:nvPr/>
          </p:nvCxnSpPr>
          <p:spPr>
            <a:xfrm>
              <a:off x="1875420" y="4171950"/>
              <a:ext cx="136260" cy="125730"/>
            </a:xfrm>
            <a:prstGeom prst="line">
              <a:avLst/>
            </a:prstGeom>
            <a:ln w="57150"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54 Conector recto"/>
            <p:cNvCxnSpPr/>
            <p:nvPr/>
          </p:nvCxnSpPr>
          <p:spPr>
            <a:xfrm flipV="1">
              <a:off x="2011680" y="4034790"/>
              <a:ext cx="228600" cy="262890"/>
            </a:xfrm>
            <a:prstGeom prst="line">
              <a:avLst/>
            </a:prstGeom>
            <a:ln w="57150"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6" name="55 Grupo"/>
          <p:cNvGrpSpPr/>
          <p:nvPr/>
        </p:nvGrpSpPr>
        <p:grpSpPr>
          <a:xfrm>
            <a:off x="3165918" y="4239990"/>
            <a:ext cx="288000" cy="228714"/>
            <a:chOff x="1875420" y="4034790"/>
            <a:chExt cx="364860" cy="26289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cxnSp>
          <p:nvCxnSpPr>
            <p:cNvPr id="57" name="56 Conector recto"/>
            <p:cNvCxnSpPr/>
            <p:nvPr/>
          </p:nvCxnSpPr>
          <p:spPr>
            <a:xfrm>
              <a:off x="1875420" y="4171950"/>
              <a:ext cx="136260" cy="125730"/>
            </a:xfrm>
            <a:prstGeom prst="line">
              <a:avLst/>
            </a:prstGeom>
            <a:ln w="57150"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57 Conector recto"/>
            <p:cNvCxnSpPr/>
            <p:nvPr/>
          </p:nvCxnSpPr>
          <p:spPr>
            <a:xfrm flipV="1">
              <a:off x="2011680" y="4034790"/>
              <a:ext cx="228600" cy="262890"/>
            </a:xfrm>
            <a:prstGeom prst="line">
              <a:avLst/>
            </a:prstGeom>
            <a:ln w="57150"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9" name="58 Grupo"/>
          <p:cNvGrpSpPr/>
          <p:nvPr/>
        </p:nvGrpSpPr>
        <p:grpSpPr>
          <a:xfrm>
            <a:off x="3165918" y="4599990"/>
            <a:ext cx="288000" cy="228714"/>
            <a:chOff x="1875420" y="4034790"/>
            <a:chExt cx="364860" cy="26289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cxnSp>
          <p:nvCxnSpPr>
            <p:cNvPr id="60" name="59 Conector recto"/>
            <p:cNvCxnSpPr/>
            <p:nvPr/>
          </p:nvCxnSpPr>
          <p:spPr>
            <a:xfrm>
              <a:off x="1875420" y="4171950"/>
              <a:ext cx="136260" cy="125730"/>
            </a:xfrm>
            <a:prstGeom prst="line">
              <a:avLst/>
            </a:prstGeom>
            <a:ln w="57150"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60 Conector recto"/>
            <p:cNvCxnSpPr/>
            <p:nvPr/>
          </p:nvCxnSpPr>
          <p:spPr>
            <a:xfrm flipV="1">
              <a:off x="2011680" y="4034790"/>
              <a:ext cx="228600" cy="262890"/>
            </a:xfrm>
            <a:prstGeom prst="line">
              <a:avLst/>
            </a:prstGeom>
            <a:ln w="57150"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2" name="61 Grupo"/>
          <p:cNvGrpSpPr/>
          <p:nvPr/>
        </p:nvGrpSpPr>
        <p:grpSpPr>
          <a:xfrm>
            <a:off x="4404858" y="4239990"/>
            <a:ext cx="288000" cy="228714"/>
            <a:chOff x="1875420" y="4034790"/>
            <a:chExt cx="364860" cy="26289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cxnSp>
          <p:nvCxnSpPr>
            <p:cNvPr id="63" name="62 Conector recto"/>
            <p:cNvCxnSpPr/>
            <p:nvPr/>
          </p:nvCxnSpPr>
          <p:spPr>
            <a:xfrm>
              <a:off x="1875420" y="4171950"/>
              <a:ext cx="136260" cy="125730"/>
            </a:xfrm>
            <a:prstGeom prst="line">
              <a:avLst/>
            </a:prstGeom>
            <a:ln w="57150"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63 Conector recto"/>
            <p:cNvCxnSpPr/>
            <p:nvPr/>
          </p:nvCxnSpPr>
          <p:spPr>
            <a:xfrm flipV="1">
              <a:off x="2011680" y="4034790"/>
              <a:ext cx="228600" cy="262890"/>
            </a:xfrm>
            <a:prstGeom prst="line">
              <a:avLst/>
            </a:prstGeom>
            <a:ln w="57150"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5" name="64 Grupo"/>
          <p:cNvGrpSpPr/>
          <p:nvPr/>
        </p:nvGrpSpPr>
        <p:grpSpPr>
          <a:xfrm>
            <a:off x="4404858" y="4599990"/>
            <a:ext cx="288000" cy="228714"/>
            <a:chOff x="1875420" y="4034790"/>
            <a:chExt cx="364860" cy="26289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cxnSp>
          <p:nvCxnSpPr>
            <p:cNvPr id="66" name="65 Conector recto"/>
            <p:cNvCxnSpPr/>
            <p:nvPr/>
          </p:nvCxnSpPr>
          <p:spPr>
            <a:xfrm>
              <a:off x="1875420" y="4171950"/>
              <a:ext cx="136260" cy="125730"/>
            </a:xfrm>
            <a:prstGeom prst="line">
              <a:avLst/>
            </a:prstGeom>
            <a:ln w="57150"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66 Conector recto"/>
            <p:cNvCxnSpPr/>
            <p:nvPr/>
          </p:nvCxnSpPr>
          <p:spPr>
            <a:xfrm flipV="1">
              <a:off x="2011680" y="4034790"/>
              <a:ext cx="228600" cy="262890"/>
            </a:xfrm>
            <a:prstGeom prst="line">
              <a:avLst/>
            </a:prstGeom>
            <a:ln w="57150"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6" name="15 Triángulo isósceles"/>
          <p:cNvSpPr/>
          <p:nvPr/>
        </p:nvSpPr>
        <p:spPr>
          <a:xfrm>
            <a:off x="5546562" y="5624235"/>
            <a:ext cx="288000" cy="230400"/>
          </a:xfrm>
          <a:prstGeom prst="triangle">
            <a:avLst/>
          </a:prstGeom>
          <a:solidFill>
            <a:srgbClr val="FFFF00"/>
          </a:solidFill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grpSp>
        <p:nvGrpSpPr>
          <p:cNvPr id="14" name="13 Grupo"/>
          <p:cNvGrpSpPr/>
          <p:nvPr/>
        </p:nvGrpSpPr>
        <p:grpSpPr>
          <a:xfrm>
            <a:off x="5706582" y="4239990"/>
            <a:ext cx="288000" cy="228714"/>
            <a:chOff x="1875420" y="4034790"/>
            <a:chExt cx="364860" cy="26289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cxnSp>
          <p:nvCxnSpPr>
            <p:cNvPr id="10" name="9 Conector recto"/>
            <p:cNvCxnSpPr/>
            <p:nvPr/>
          </p:nvCxnSpPr>
          <p:spPr>
            <a:xfrm>
              <a:off x="1875420" y="4171950"/>
              <a:ext cx="136260" cy="125730"/>
            </a:xfrm>
            <a:prstGeom prst="line">
              <a:avLst/>
            </a:prstGeom>
            <a:ln w="57150"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12 Conector recto"/>
            <p:cNvCxnSpPr/>
            <p:nvPr/>
          </p:nvCxnSpPr>
          <p:spPr>
            <a:xfrm flipV="1">
              <a:off x="2011680" y="4034790"/>
              <a:ext cx="228600" cy="262890"/>
            </a:xfrm>
            <a:prstGeom prst="line">
              <a:avLst/>
            </a:prstGeom>
            <a:ln w="57150"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2" name="41 Grupo"/>
          <p:cNvGrpSpPr/>
          <p:nvPr/>
        </p:nvGrpSpPr>
        <p:grpSpPr>
          <a:xfrm>
            <a:off x="5706582" y="4599990"/>
            <a:ext cx="288000" cy="228714"/>
            <a:chOff x="1875420" y="4034790"/>
            <a:chExt cx="364860" cy="26289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cxnSp>
          <p:nvCxnSpPr>
            <p:cNvPr id="44" name="43 Conector recto"/>
            <p:cNvCxnSpPr/>
            <p:nvPr/>
          </p:nvCxnSpPr>
          <p:spPr>
            <a:xfrm>
              <a:off x="1875420" y="4171950"/>
              <a:ext cx="136260" cy="125730"/>
            </a:xfrm>
            <a:prstGeom prst="line">
              <a:avLst/>
            </a:prstGeom>
            <a:ln w="57150"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45 Conector recto"/>
            <p:cNvCxnSpPr/>
            <p:nvPr/>
          </p:nvCxnSpPr>
          <p:spPr>
            <a:xfrm flipV="1">
              <a:off x="2011680" y="4034790"/>
              <a:ext cx="228600" cy="262890"/>
            </a:xfrm>
            <a:prstGeom prst="line">
              <a:avLst/>
            </a:prstGeom>
            <a:ln w="57150"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8" name="67 Grupo"/>
          <p:cNvGrpSpPr/>
          <p:nvPr/>
        </p:nvGrpSpPr>
        <p:grpSpPr>
          <a:xfrm>
            <a:off x="7010040" y="4239990"/>
            <a:ext cx="288000" cy="228714"/>
            <a:chOff x="1875420" y="4034790"/>
            <a:chExt cx="364860" cy="26289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cxnSp>
          <p:nvCxnSpPr>
            <p:cNvPr id="69" name="68 Conector recto"/>
            <p:cNvCxnSpPr/>
            <p:nvPr/>
          </p:nvCxnSpPr>
          <p:spPr>
            <a:xfrm>
              <a:off x="1875420" y="4171950"/>
              <a:ext cx="136260" cy="125730"/>
            </a:xfrm>
            <a:prstGeom prst="line">
              <a:avLst/>
            </a:prstGeom>
            <a:ln w="57150"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69 Conector recto"/>
            <p:cNvCxnSpPr/>
            <p:nvPr/>
          </p:nvCxnSpPr>
          <p:spPr>
            <a:xfrm flipV="1">
              <a:off x="2011680" y="4034790"/>
              <a:ext cx="228600" cy="262890"/>
            </a:xfrm>
            <a:prstGeom prst="line">
              <a:avLst/>
            </a:prstGeom>
            <a:ln w="57150"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1" name="70 Grupo"/>
          <p:cNvGrpSpPr/>
          <p:nvPr/>
        </p:nvGrpSpPr>
        <p:grpSpPr>
          <a:xfrm>
            <a:off x="7010040" y="4599990"/>
            <a:ext cx="288000" cy="228714"/>
            <a:chOff x="1875420" y="4034790"/>
            <a:chExt cx="364860" cy="26289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cxnSp>
          <p:nvCxnSpPr>
            <p:cNvPr id="72" name="71 Conector recto"/>
            <p:cNvCxnSpPr/>
            <p:nvPr/>
          </p:nvCxnSpPr>
          <p:spPr>
            <a:xfrm>
              <a:off x="1875420" y="4171950"/>
              <a:ext cx="136260" cy="125730"/>
            </a:xfrm>
            <a:prstGeom prst="line">
              <a:avLst/>
            </a:prstGeom>
            <a:ln w="57150"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72 Conector recto"/>
            <p:cNvCxnSpPr/>
            <p:nvPr/>
          </p:nvCxnSpPr>
          <p:spPr>
            <a:xfrm flipV="1">
              <a:off x="2011680" y="4034790"/>
              <a:ext cx="228600" cy="262890"/>
            </a:xfrm>
            <a:prstGeom prst="line">
              <a:avLst/>
            </a:prstGeom>
            <a:ln w="57150"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4" name="73 Grupo"/>
          <p:cNvGrpSpPr/>
          <p:nvPr/>
        </p:nvGrpSpPr>
        <p:grpSpPr>
          <a:xfrm>
            <a:off x="1874610" y="5624235"/>
            <a:ext cx="288000" cy="228714"/>
            <a:chOff x="1875420" y="4034790"/>
            <a:chExt cx="364860" cy="26289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cxnSp>
          <p:nvCxnSpPr>
            <p:cNvPr id="75" name="74 Conector recto"/>
            <p:cNvCxnSpPr/>
            <p:nvPr/>
          </p:nvCxnSpPr>
          <p:spPr>
            <a:xfrm>
              <a:off x="1875420" y="4171950"/>
              <a:ext cx="136260" cy="125730"/>
            </a:xfrm>
            <a:prstGeom prst="line">
              <a:avLst/>
            </a:prstGeom>
            <a:ln w="57150"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75 Conector recto"/>
            <p:cNvCxnSpPr/>
            <p:nvPr/>
          </p:nvCxnSpPr>
          <p:spPr>
            <a:xfrm flipV="1">
              <a:off x="2011680" y="4034790"/>
              <a:ext cx="228600" cy="262890"/>
            </a:xfrm>
            <a:prstGeom prst="line">
              <a:avLst/>
            </a:prstGeom>
            <a:ln w="57150"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7" name="76 Grupo"/>
          <p:cNvGrpSpPr/>
          <p:nvPr/>
        </p:nvGrpSpPr>
        <p:grpSpPr>
          <a:xfrm>
            <a:off x="3165918" y="5624235"/>
            <a:ext cx="288000" cy="228714"/>
            <a:chOff x="1875420" y="4034790"/>
            <a:chExt cx="364860" cy="26289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cxnSp>
          <p:nvCxnSpPr>
            <p:cNvPr id="78" name="77 Conector recto"/>
            <p:cNvCxnSpPr/>
            <p:nvPr/>
          </p:nvCxnSpPr>
          <p:spPr>
            <a:xfrm>
              <a:off x="1875420" y="4171950"/>
              <a:ext cx="136260" cy="125730"/>
            </a:xfrm>
            <a:prstGeom prst="line">
              <a:avLst/>
            </a:prstGeom>
            <a:ln w="57150"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78 Conector recto"/>
            <p:cNvCxnSpPr/>
            <p:nvPr/>
          </p:nvCxnSpPr>
          <p:spPr>
            <a:xfrm flipV="1">
              <a:off x="2011680" y="4034790"/>
              <a:ext cx="228600" cy="262890"/>
            </a:xfrm>
            <a:prstGeom prst="line">
              <a:avLst/>
            </a:prstGeom>
            <a:ln w="57150">
              <a:solidFill>
                <a:srgbClr val="00B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1" name="80 CuadroTexto"/>
          <p:cNvSpPr txBox="1"/>
          <p:nvPr/>
        </p:nvSpPr>
        <p:spPr>
          <a:xfrm>
            <a:off x="0" y="914310"/>
            <a:ext cx="9144000" cy="307777"/>
          </a:xfrm>
          <a:prstGeom prst="rect">
            <a:avLst/>
          </a:prstGeom>
          <a:noFill/>
        </p:spPr>
        <p:txBody>
          <a:bodyPr vert="horz" wrap="square" lIns="36000" tIns="0" rIns="36000" bIns="0" rtlCol="0">
            <a:spAutoFit/>
          </a:bodyPr>
          <a:lstStyle/>
          <a:p>
            <a:pPr algn="ctr"/>
            <a:r>
              <a:rPr lang="es-ES" sz="2000" b="1" dirty="0" smtClean="0">
                <a:solidFill>
                  <a:schemeClr val="accent4"/>
                </a:solidFill>
              </a:rPr>
              <a:t>EXPECTED RESULTS</a:t>
            </a:r>
            <a:endParaRPr lang="es-ES" sz="2000" b="1" dirty="0">
              <a:solidFill>
                <a:schemeClr val="accent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67384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0" y="2400299"/>
            <a:ext cx="9144000" cy="807373"/>
          </a:xfrm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US" sz="3600" dirty="0"/>
              <a:t>Common TSO-DSO market with pool flexibility </a:t>
            </a:r>
            <a:endParaRPr lang="en-GB" sz="360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34721BB1-432A-5344-92A7-E5681479A72E}" type="slidenum">
              <a:rPr lang="en-US" smtClean="0"/>
              <a:pPr/>
              <a:t>8</a:t>
            </a:fld>
            <a:endParaRPr lang="en-US" dirty="0"/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277586" y="231324"/>
            <a:ext cx="8229600" cy="48713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200" b="0" i="0" kern="1200">
                <a:solidFill>
                  <a:schemeClr val="accent2"/>
                </a:solidFill>
                <a:latin typeface="Calibri Light"/>
                <a:ea typeface="+mj-ea"/>
                <a:cs typeface="Calibri Light"/>
              </a:defRPr>
            </a:lvl1pPr>
          </a:lstStyle>
          <a:p>
            <a:r>
              <a:rPr lang="en-GB" sz="2800" b="1" dirty="0"/>
              <a:t>Description of </a:t>
            </a:r>
            <a:r>
              <a:rPr lang="en-GB" sz="2800" b="1" dirty="0" smtClean="0"/>
              <a:t>the pilots</a:t>
            </a:r>
            <a:endParaRPr lang="en-GB" sz="2800" b="1" dirty="0"/>
          </a:p>
        </p:txBody>
      </p:sp>
      <p:pic>
        <p:nvPicPr>
          <p:cNvPr id="8" name="Picture 13" descr="http://www.bigcheesebadges.com/images/denmark_danish_flag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02000" y="3240000"/>
            <a:ext cx="540000" cy="5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230471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0306" y="6433650"/>
            <a:ext cx="691854" cy="25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2160" y="6433650"/>
            <a:ext cx="900000" cy="25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77840" y="6253650"/>
            <a:ext cx="449513" cy="43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9940" y="6432871"/>
            <a:ext cx="994380" cy="25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Picture 95" descr="ONE LOGO xs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7602" y="6432871"/>
            <a:ext cx="514798" cy="252000"/>
          </a:xfrm>
          <a:prstGeom prst="rect">
            <a:avLst/>
          </a:prstGeom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590" y="675780"/>
            <a:ext cx="7213550" cy="53832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2 Marcador de número de diapositiva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34721BB1-432A-5344-92A7-E5681479A72E}" type="slidenum">
              <a:rPr lang="en-US" smtClean="0"/>
              <a:pPr/>
              <a:t>9</a:t>
            </a:fld>
            <a:endParaRPr lang="en-US" dirty="0"/>
          </a:p>
        </p:txBody>
      </p:sp>
      <p:pic>
        <p:nvPicPr>
          <p:cNvPr id="5" name="Picture 13" descr="http://www.bigcheesebadges.com/images/denmark_danish_flag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68000" cy="46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8 Imagen"/>
          <p:cNvPicPr>
            <a:picLocks noChangeAspect="1"/>
          </p:cNvPicPr>
          <p:nvPr/>
        </p:nvPicPr>
        <p:blipFill>
          <a:blip r:embed="rId9">
            <a:lum/>
            <a:alphaModFix/>
          </a:blip>
          <a:srcRect/>
          <a:stretch>
            <a:fillRect/>
          </a:stretch>
        </p:blipFill>
        <p:spPr>
          <a:xfrm>
            <a:off x="35496" y="3365652"/>
            <a:ext cx="4740392" cy="337571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</p:pic>
      <p:cxnSp>
        <p:nvCxnSpPr>
          <p:cNvPr id="11" name="10 Conector recto"/>
          <p:cNvCxnSpPr/>
          <p:nvPr/>
        </p:nvCxnSpPr>
        <p:spPr>
          <a:xfrm flipH="1" flipV="1">
            <a:off x="4775889" y="3365654"/>
            <a:ext cx="1099131" cy="2017876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11 Conector recto"/>
          <p:cNvCxnSpPr/>
          <p:nvPr/>
        </p:nvCxnSpPr>
        <p:spPr>
          <a:xfrm flipH="1">
            <a:off x="4775890" y="6059026"/>
            <a:ext cx="1099130" cy="682342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itle 1"/>
          <p:cNvSpPr txBox="1">
            <a:spLocks/>
          </p:cNvSpPr>
          <p:nvPr/>
        </p:nvSpPr>
        <p:spPr>
          <a:xfrm>
            <a:off x="277586" y="231324"/>
            <a:ext cx="8229600" cy="487135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200" b="0" i="0" kern="1200">
                <a:solidFill>
                  <a:schemeClr val="accent2"/>
                </a:solidFill>
                <a:latin typeface="Calibri Light"/>
                <a:ea typeface="+mj-ea"/>
                <a:cs typeface="Calibri Light"/>
              </a:defRPr>
            </a:lvl1pPr>
          </a:lstStyle>
          <a:p>
            <a:r>
              <a:rPr lang="en-GB" sz="2800" b="1" dirty="0" smtClean="0">
                <a:solidFill>
                  <a:schemeClr val="tx2"/>
                </a:solidFill>
              </a:rPr>
              <a:t> Smart Energy Operating System (SE-OS)</a:t>
            </a:r>
            <a:endParaRPr lang="en-GB" sz="2800" b="1" dirty="0">
              <a:solidFill>
                <a:schemeClr val="tx2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5594" y="6432871"/>
            <a:ext cx="492800" cy="25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76335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SmartNet-templat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Main Content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End Slide">
  <a:themeElements>
    <a:clrScheme name="Custom 2">
      <a:dk1>
        <a:sysClr val="windowText" lastClr="000000"/>
      </a:dk1>
      <a:lt1>
        <a:sysClr val="window" lastClr="FFFFFF"/>
      </a:lt1>
      <a:dk2>
        <a:srgbClr val="3D72C4"/>
      </a:dk2>
      <a:lt2>
        <a:srgbClr val="E4E9EF"/>
      </a:lt2>
      <a:accent1>
        <a:srgbClr val="6076B4"/>
      </a:accent1>
      <a:accent2>
        <a:srgbClr val="9C5252"/>
      </a:accent2>
      <a:accent3>
        <a:srgbClr val="E68422"/>
      </a:accent3>
      <a:accent4>
        <a:srgbClr val="846648"/>
      </a:accent4>
      <a:accent5>
        <a:srgbClr val="63891F"/>
      </a:accent5>
      <a:accent6>
        <a:srgbClr val="758085"/>
      </a:accent6>
      <a:hlink>
        <a:srgbClr val="3399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SmartNet-template.potx</Template>
  <TotalTime>1464</TotalTime>
  <Words>710</Words>
  <Application>Microsoft Office PowerPoint</Application>
  <PresentationFormat>Presentación en pantalla (4:3)</PresentationFormat>
  <Paragraphs>182</Paragraphs>
  <Slides>21</Slides>
  <Notes>3</Notes>
  <HiddenSlides>0</HiddenSlides>
  <MMClips>0</MMClips>
  <ScaleCrop>false</ScaleCrop>
  <HeadingPairs>
    <vt:vector size="4" baseType="variant">
      <vt:variant>
        <vt:lpstr>Tema</vt:lpstr>
      </vt:variant>
      <vt:variant>
        <vt:i4>3</vt:i4>
      </vt:variant>
      <vt:variant>
        <vt:lpstr>Títulos de diapositiva</vt:lpstr>
      </vt:variant>
      <vt:variant>
        <vt:i4>21</vt:i4>
      </vt:variant>
    </vt:vector>
  </HeadingPairs>
  <TitlesOfParts>
    <vt:vector size="24" baseType="lpstr">
      <vt:lpstr>SmartNet-template</vt:lpstr>
      <vt:lpstr>Main Content</vt:lpstr>
      <vt:lpstr>End Slide</vt:lpstr>
      <vt:lpstr>Presentation of the three technological pilots</vt:lpstr>
      <vt:lpstr>Agenda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>Tecnalia Research &amp; Innovation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IEEE Powertech 2017-Pilots presentation</dc:title>
  <dc:creator>Carlos Madina</dc:creator>
  <cp:lastModifiedBy>Carlos Madina Doñabeitia</cp:lastModifiedBy>
  <cp:revision>73</cp:revision>
  <cp:lastPrinted>2016-04-07T08:06:41Z</cp:lastPrinted>
  <dcterms:created xsi:type="dcterms:W3CDTF">2016-02-09T10:30:10Z</dcterms:created>
  <dcterms:modified xsi:type="dcterms:W3CDTF">2017-06-19T09:51:12Z</dcterms:modified>
</cp:coreProperties>
</file>