
<file path=[Content_Types].xml><?xml version="1.0" encoding="utf-8"?>
<Types xmlns="http://schemas.openxmlformats.org/package/2006/content-types">
  <Default Extension="png" ContentType="image/png"/>
  <Default Extension="tmp" ContentType="image/png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48" r:id="rId2"/>
    <p:sldMasterId id="2147483665" r:id="rId3"/>
  </p:sldMasterIdLst>
  <p:notesMasterIdLst>
    <p:notesMasterId r:id="rId20"/>
  </p:notesMasterIdLst>
  <p:handoutMasterIdLst>
    <p:handoutMasterId r:id="rId21"/>
  </p:handoutMasterIdLst>
  <p:sldIdLst>
    <p:sldId id="281" r:id="rId4"/>
    <p:sldId id="282" r:id="rId5"/>
    <p:sldId id="283" r:id="rId6"/>
    <p:sldId id="294" r:id="rId7"/>
    <p:sldId id="295" r:id="rId8"/>
    <p:sldId id="296" r:id="rId9"/>
    <p:sldId id="284" r:id="rId10"/>
    <p:sldId id="297" r:id="rId11"/>
    <p:sldId id="299" r:id="rId12"/>
    <p:sldId id="301" r:id="rId13"/>
    <p:sldId id="288" r:id="rId14"/>
    <p:sldId id="289" r:id="rId15"/>
    <p:sldId id="290" r:id="rId16"/>
    <p:sldId id="291" r:id="rId17"/>
    <p:sldId id="292" r:id="rId18"/>
    <p:sldId id="293" r:id="rId19"/>
  </p:sldIdLst>
  <p:sldSz cx="9144000" cy="6858000" type="screen4x3"/>
  <p:notesSz cx="7099300" cy="102346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02" autoAdjust="0"/>
    <p:restoredTop sz="84502" autoAdjust="0"/>
  </p:normalViewPr>
  <p:slideViewPr>
    <p:cSldViewPr snapToGrid="0" snapToObjects="1">
      <p:cViewPr varScale="1">
        <p:scale>
          <a:sx n="70" d="100"/>
          <a:sy n="70" d="100"/>
        </p:scale>
        <p:origin x="1362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5/10/relationships/revisionInfo" Target="revisionInfo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EC3039-8E4D-47E9-A668-AF970FDFFC03}" type="doc">
      <dgm:prSet loTypeId="urn:microsoft.com/office/officeart/2005/8/layout/chevron1" loCatId="process" qsTypeId="urn:microsoft.com/office/officeart/2005/8/quickstyle/simple2" qsCatId="simple" csTypeId="urn:microsoft.com/office/officeart/2005/8/colors/colorful1" csCatId="colorful" phldr="1"/>
      <dgm:spPr/>
    </dgm:pt>
    <dgm:pt modelId="{8B28ED45-BE40-4957-8177-56D74DA9D02D}">
      <dgm:prSet phldrT="[Testo]"/>
      <dgm:spPr/>
      <dgm:t>
        <a:bodyPr/>
        <a:lstStyle/>
        <a:p>
          <a:r>
            <a:rPr lang="en-US"/>
            <a:t>2030 </a:t>
          </a:r>
          <a:br>
            <a:rPr lang="en-US"/>
          </a:br>
          <a:r>
            <a:rPr lang="en-US"/>
            <a:t>EU reference scenarios</a:t>
          </a:r>
          <a:endParaRPr lang="en-US" dirty="0"/>
        </a:p>
      </dgm:t>
    </dgm:pt>
    <dgm:pt modelId="{5BB89E87-B1F3-40CD-9429-EFAE59F912BD}" type="parTrans" cxnId="{FC91BCFD-636E-4653-B83E-BFE3B0BA852F}">
      <dgm:prSet/>
      <dgm:spPr/>
      <dgm:t>
        <a:bodyPr/>
        <a:lstStyle/>
        <a:p>
          <a:endParaRPr lang="en-US"/>
        </a:p>
      </dgm:t>
    </dgm:pt>
    <dgm:pt modelId="{B6B00201-6C46-4241-B737-BC04BCDFCE72}" type="sibTrans" cxnId="{FC91BCFD-636E-4653-B83E-BFE3B0BA852F}">
      <dgm:prSet/>
      <dgm:spPr/>
      <dgm:t>
        <a:bodyPr/>
        <a:lstStyle/>
        <a:p>
          <a:endParaRPr lang="en-US"/>
        </a:p>
      </dgm:t>
    </dgm:pt>
    <dgm:pt modelId="{6E01CA78-5BE2-4F92-9007-665F827B8E62}">
      <dgm:prSet phldrT="[Testo]"/>
      <dgm:spPr/>
      <dgm:t>
        <a:bodyPr/>
        <a:lstStyle/>
        <a:p>
          <a:r>
            <a:rPr lang="en-US"/>
            <a:t>Processing</a:t>
          </a:r>
          <a:endParaRPr lang="en-US" dirty="0"/>
        </a:p>
      </dgm:t>
    </dgm:pt>
    <dgm:pt modelId="{EC7A6C5B-6D4F-456A-88AA-62746117C238}" type="parTrans" cxnId="{306DA5D0-147A-483F-9A0A-243BE86D86B0}">
      <dgm:prSet/>
      <dgm:spPr/>
      <dgm:t>
        <a:bodyPr/>
        <a:lstStyle/>
        <a:p>
          <a:endParaRPr lang="en-US"/>
        </a:p>
      </dgm:t>
    </dgm:pt>
    <dgm:pt modelId="{9BD589F4-E7B2-4416-8DD5-23D31C17AAD4}" type="sibTrans" cxnId="{306DA5D0-147A-483F-9A0A-243BE86D86B0}">
      <dgm:prSet/>
      <dgm:spPr/>
      <dgm:t>
        <a:bodyPr/>
        <a:lstStyle/>
        <a:p>
          <a:endParaRPr lang="en-US"/>
        </a:p>
      </dgm:t>
    </dgm:pt>
    <dgm:pt modelId="{67D432EB-28BE-436F-881F-2B9988EA0B02}">
      <dgm:prSet phldrT="[Testo]"/>
      <dgm:spPr/>
      <dgm:t>
        <a:bodyPr/>
        <a:lstStyle/>
        <a:p>
          <a:r>
            <a:rPr lang="en-US" dirty="0"/>
            <a:t>Simulation data</a:t>
          </a:r>
        </a:p>
      </dgm:t>
    </dgm:pt>
    <dgm:pt modelId="{F4849158-E986-4143-8B79-4A1420791BCA}" type="parTrans" cxnId="{0638B9B7-31D5-4081-971B-F02C6608BC96}">
      <dgm:prSet/>
      <dgm:spPr/>
      <dgm:t>
        <a:bodyPr/>
        <a:lstStyle/>
        <a:p>
          <a:endParaRPr lang="en-US"/>
        </a:p>
      </dgm:t>
    </dgm:pt>
    <dgm:pt modelId="{C966D703-EB5B-4207-86D4-9D7DE388C721}" type="sibTrans" cxnId="{0638B9B7-31D5-4081-971B-F02C6608BC96}">
      <dgm:prSet/>
      <dgm:spPr/>
      <dgm:t>
        <a:bodyPr/>
        <a:lstStyle/>
        <a:p>
          <a:endParaRPr lang="en-US"/>
        </a:p>
      </dgm:t>
    </dgm:pt>
    <dgm:pt modelId="{CC654159-C3FF-4428-BBA8-71B72A8BD71B}" type="pres">
      <dgm:prSet presAssocID="{ADEC3039-8E4D-47E9-A668-AF970FDFFC03}" presName="Name0" presStyleCnt="0">
        <dgm:presLayoutVars>
          <dgm:dir/>
          <dgm:animLvl val="lvl"/>
          <dgm:resizeHandles val="exact"/>
        </dgm:presLayoutVars>
      </dgm:prSet>
      <dgm:spPr/>
    </dgm:pt>
    <dgm:pt modelId="{B1CB1D0B-FFC8-4C57-86C3-92A388638287}" type="pres">
      <dgm:prSet presAssocID="{8B28ED45-BE40-4957-8177-56D74DA9D02D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A04E79C1-B6E9-4355-87DD-6D17FF338EA8}" type="pres">
      <dgm:prSet presAssocID="{B6B00201-6C46-4241-B737-BC04BCDFCE72}" presName="parTxOnlySpace" presStyleCnt="0"/>
      <dgm:spPr/>
    </dgm:pt>
    <dgm:pt modelId="{50978DC8-9894-4EE2-A041-E2C07D17A87C}" type="pres">
      <dgm:prSet presAssocID="{6E01CA78-5BE2-4F92-9007-665F827B8E62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8EEB3991-53D9-484D-8E2E-F8E72F5F798B}" type="pres">
      <dgm:prSet presAssocID="{9BD589F4-E7B2-4416-8DD5-23D31C17AAD4}" presName="parTxOnlySpace" presStyleCnt="0"/>
      <dgm:spPr/>
    </dgm:pt>
    <dgm:pt modelId="{10CC7E16-C4C7-4742-A9C0-7530F4C7B025}" type="pres">
      <dgm:prSet presAssocID="{67D432EB-28BE-436F-881F-2B9988EA0B02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F4B93D5D-2FFC-4050-B4B5-691E99FD4795}" type="presOf" srcId="{67D432EB-28BE-436F-881F-2B9988EA0B02}" destId="{10CC7E16-C4C7-4742-A9C0-7530F4C7B025}" srcOrd="0" destOrd="0" presId="urn:microsoft.com/office/officeart/2005/8/layout/chevron1"/>
    <dgm:cxn modelId="{BB3D6067-2744-404D-8CF1-0BF5CBB22C59}" type="presOf" srcId="{ADEC3039-8E4D-47E9-A668-AF970FDFFC03}" destId="{CC654159-C3FF-4428-BBA8-71B72A8BD71B}" srcOrd="0" destOrd="0" presId="urn:microsoft.com/office/officeart/2005/8/layout/chevron1"/>
    <dgm:cxn modelId="{43E4FF80-6920-4A95-9FED-A320E1278193}" type="presOf" srcId="{8B28ED45-BE40-4957-8177-56D74DA9D02D}" destId="{B1CB1D0B-FFC8-4C57-86C3-92A388638287}" srcOrd="0" destOrd="0" presId="urn:microsoft.com/office/officeart/2005/8/layout/chevron1"/>
    <dgm:cxn modelId="{0638B9B7-31D5-4081-971B-F02C6608BC96}" srcId="{ADEC3039-8E4D-47E9-A668-AF970FDFFC03}" destId="{67D432EB-28BE-436F-881F-2B9988EA0B02}" srcOrd="2" destOrd="0" parTransId="{F4849158-E986-4143-8B79-4A1420791BCA}" sibTransId="{C966D703-EB5B-4207-86D4-9D7DE388C721}"/>
    <dgm:cxn modelId="{306DA5D0-147A-483F-9A0A-243BE86D86B0}" srcId="{ADEC3039-8E4D-47E9-A668-AF970FDFFC03}" destId="{6E01CA78-5BE2-4F92-9007-665F827B8E62}" srcOrd="1" destOrd="0" parTransId="{EC7A6C5B-6D4F-456A-88AA-62746117C238}" sibTransId="{9BD589F4-E7B2-4416-8DD5-23D31C17AAD4}"/>
    <dgm:cxn modelId="{F715D7DA-1E08-4125-93D3-80536854FD77}" type="presOf" srcId="{6E01CA78-5BE2-4F92-9007-665F827B8E62}" destId="{50978DC8-9894-4EE2-A041-E2C07D17A87C}" srcOrd="0" destOrd="0" presId="urn:microsoft.com/office/officeart/2005/8/layout/chevron1"/>
    <dgm:cxn modelId="{FC91BCFD-636E-4653-B83E-BFE3B0BA852F}" srcId="{ADEC3039-8E4D-47E9-A668-AF970FDFFC03}" destId="{8B28ED45-BE40-4957-8177-56D74DA9D02D}" srcOrd="0" destOrd="0" parTransId="{5BB89E87-B1F3-40CD-9429-EFAE59F912BD}" sibTransId="{B6B00201-6C46-4241-B737-BC04BCDFCE72}"/>
    <dgm:cxn modelId="{9DE109D4-E118-4BB3-A23F-8AC410C9DB75}" type="presParOf" srcId="{CC654159-C3FF-4428-BBA8-71B72A8BD71B}" destId="{B1CB1D0B-FFC8-4C57-86C3-92A388638287}" srcOrd="0" destOrd="0" presId="urn:microsoft.com/office/officeart/2005/8/layout/chevron1"/>
    <dgm:cxn modelId="{4188FF66-37D9-4111-885C-4C7A7CF2EFBB}" type="presParOf" srcId="{CC654159-C3FF-4428-BBA8-71B72A8BD71B}" destId="{A04E79C1-B6E9-4355-87DD-6D17FF338EA8}" srcOrd="1" destOrd="0" presId="urn:microsoft.com/office/officeart/2005/8/layout/chevron1"/>
    <dgm:cxn modelId="{565C7F16-135A-4C7F-B645-A7A58CA83D04}" type="presParOf" srcId="{CC654159-C3FF-4428-BBA8-71B72A8BD71B}" destId="{50978DC8-9894-4EE2-A041-E2C07D17A87C}" srcOrd="2" destOrd="0" presId="urn:microsoft.com/office/officeart/2005/8/layout/chevron1"/>
    <dgm:cxn modelId="{E41470FF-2DC1-4EFC-8072-8AB8CE9BAE2E}" type="presParOf" srcId="{CC654159-C3FF-4428-BBA8-71B72A8BD71B}" destId="{8EEB3991-53D9-484D-8E2E-F8E72F5F798B}" srcOrd="3" destOrd="0" presId="urn:microsoft.com/office/officeart/2005/8/layout/chevron1"/>
    <dgm:cxn modelId="{994694C1-C87D-4C14-B4B0-E1F67A97265D}" type="presParOf" srcId="{CC654159-C3FF-4428-BBA8-71B72A8BD71B}" destId="{10CC7E16-C4C7-4742-A9C0-7530F4C7B02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CB1D0B-FFC8-4C57-86C3-92A388638287}">
      <dsp:nvSpPr>
        <dsp:cNvPr id="0" name=""/>
        <dsp:cNvSpPr/>
      </dsp:nvSpPr>
      <dsp:spPr>
        <a:xfrm>
          <a:off x="2293" y="92923"/>
          <a:ext cx="2794057" cy="1117623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2030 </a:t>
          </a:r>
          <a:br>
            <a:rPr lang="en-US" sz="2300" kern="1200"/>
          </a:br>
          <a:r>
            <a:rPr lang="en-US" sz="2300" kern="1200"/>
            <a:t>EU reference scenarios</a:t>
          </a:r>
          <a:endParaRPr lang="en-US" sz="2300" kern="1200" dirty="0"/>
        </a:p>
      </dsp:txBody>
      <dsp:txXfrm>
        <a:off x="561105" y="92923"/>
        <a:ext cx="1676434" cy="1117623"/>
      </dsp:txXfrm>
    </dsp:sp>
    <dsp:sp modelId="{50978DC8-9894-4EE2-A041-E2C07D17A87C}">
      <dsp:nvSpPr>
        <dsp:cNvPr id="0" name=""/>
        <dsp:cNvSpPr/>
      </dsp:nvSpPr>
      <dsp:spPr>
        <a:xfrm>
          <a:off x="2516945" y="92923"/>
          <a:ext cx="2794057" cy="1117623"/>
        </a:xfrm>
        <a:prstGeom prst="chevron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Processing</a:t>
          </a:r>
          <a:endParaRPr lang="en-US" sz="2300" kern="1200" dirty="0"/>
        </a:p>
      </dsp:txBody>
      <dsp:txXfrm>
        <a:off x="3075757" y="92923"/>
        <a:ext cx="1676434" cy="1117623"/>
      </dsp:txXfrm>
    </dsp:sp>
    <dsp:sp modelId="{10CC7E16-C4C7-4742-A9C0-7530F4C7B025}">
      <dsp:nvSpPr>
        <dsp:cNvPr id="0" name=""/>
        <dsp:cNvSpPr/>
      </dsp:nvSpPr>
      <dsp:spPr>
        <a:xfrm>
          <a:off x="5031597" y="92923"/>
          <a:ext cx="2794057" cy="1117623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2012" tIns="30671" rIns="30671" bIns="30671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 dirty="0"/>
            <a:t>Simulation data</a:t>
          </a:r>
        </a:p>
      </dsp:txBody>
      <dsp:txXfrm>
        <a:off x="5590409" y="92923"/>
        <a:ext cx="1676434" cy="111762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E28AC830-07A0-EE48-A53B-A9256EC4A3D2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BA72FB3F-43AB-6246-B8CF-5A537ADE9A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92138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BE4ECB8F-5920-9F46-AA99-E58ED7EEFF9B}" type="datetimeFigureOut">
              <a:rPr lang="en-US" smtClean="0"/>
              <a:t>6/19/2017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1E9AFE91-64A4-C240-A83E-30D2D66299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453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3454401"/>
            <a:ext cx="6216967" cy="1381759"/>
          </a:xfrm>
        </p:spPr>
        <p:txBody>
          <a:bodyPr anchor="t">
            <a:normAutofit/>
          </a:bodyPr>
          <a:lstStyle>
            <a:lvl1pPr algn="l">
              <a:lnSpc>
                <a:spcPct val="100000"/>
              </a:lnSpc>
              <a:defRPr sz="2400" b="0" i="0" cap="none">
                <a:solidFill>
                  <a:srgbClr val="4F81BD"/>
                </a:solidFill>
                <a:latin typeface="Calibri Light"/>
                <a:cs typeface="Calibri Light"/>
              </a:defRPr>
            </a:lvl1pPr>
          </a:lstStyle>
          <a:p>
            <a:r>
              <a:rPr lang="x-none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13" y="4836161"/>
            <a:ext cx="6216967" cy="85343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68313" y="2976880"/>
            <a:ext cx="4195762" cy="477520"/>
          </a:xfrm>
          <a:prstGeom prst="rect">
            <a:avLst/>
          </a:prstGeom>
        </p:spPr>
        <p:txBody>
          <a:bodyPr vert="horz"/>
          <a:lstStyle>
            <a:lvl1pPr>
              <a:defRPr sz="1800"/>
            </a:lvl1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468312" y="415925"/>
            <a:ext cx="1319847" cy="792163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Drag picture to placeholder or click icon to add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44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07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500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77357"/>
            <a:ext cx="4038600" cy="415471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77357"/>
            <a:ext cx="4038600" cy="4154714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59008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6032500"/>
            <a:ext cx="8229600" cy="702582"/>
          </a:xfrm>
        </p:spPr>
        <p:txBody>
          <a:bodyPr/>
          <a:lstStyle>
            <a:lvl1pPr>
              <a:defRPr sz="1800" baseline="0"/>
            </a:lvl1pPr>
          </a:lstStyle>
          <a:p>
            <a:r>
              <a:rPr lang="en-US" dirty="0"/>
              <a:t>Click to edit Figure/Table caption.</a:t>
            </a:r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29383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5149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1371600" y="5140323"/>
            <a:ext cx="6400800" cy="252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u="sng" dirty="0" err="1">
                <a:solidFill>
                  <a:schemeClr val="tx2"/>
                </a:solidFill>
              </a:rPr>
              <a:t>SmartNet-Project.eu</a:t>
            </a:r>
            <a:endParaRPr lang="en-US" u="sng" dirty="0">
              <a:solidFill>
                <a:schemeClr val="tx2"/>
              </a:solidFill>
            </a:endParaRPr>
          </a:p>
        </p:txBody>
      </p:sp>
      <p:sp>
        <p:nvSpPr>
          <p:cNvPr id="40" name="TextBox 39"/>
          <p:cNvSpPr txBox="1"/>
          <p:nvPr userDrawn="1"/>
        </p:nvSpPr>
        <p:spPr>
          <a:xfrm>
            <a:off x="1808480" y="5598160"/>
            <a:ext cx="5557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rgbClr val="4F81BD"/>
                </a:solidFill>
              </a:rPr>
              <a:t>This presentation reflects only the author’s view and the Innovation and Networks Executive Agency (INEA) is not responsible for any use that may be made of the information it contains.</a:t>
            </a:r>
          </a:p>
          <a:p>
            <a:pPr algn="ctr"/>
            <a:endParaRPr lang="en-US" sz="1200" dirty="0">
              <a:solidFill>
                <a:srgbClr val="4F81BD"/>
              </a:solidFill>
            </a:endParaRPr>
          </a:p>
        </p:txBody>
      </p:sp>
      <p:pic>
        <p:nvPicPr>
          <p:cNvPr id="2" name="Picture 1" descr="smartnet logo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2100" y="2349500"/>
            <a:ext cx="6016752" cy="214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559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1950720" y="1981200"/>
            <a:ext cx="5303520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Thank</a:t>
            </a:r>
            <a:r>
              <a:rPr lang="en-US" sz="2800" baseline="0" dirty="0"/>
              <a:t> You</a:t>
            </a:r>
            <a:endParaRPr lang="en-US" sz="2800" dirty="0"/>
          </a:p>
        </p:txBody>
      </p:sp>
      <p:sp>
        <p:nvSpPr>
          <p:cNvPr id="4" name="Rounded Rectangle 3"/>
          <p:cNvSpPr/>
          <p:nvPr userDrawn="1"/>
        </p:nvSpPr>
        <p:spPr>
          <a:xfrm>
            <a:off x="1859280" y="2865120"/>
            <a:ext cx="5394960" cy="3017520"/>
          </a:xfrm>
          <a:prstGeom prst="roundRect">
            <a:avLst>
              <a:gd name="adj" fmla="val 5814"/>
            </a:avLst>
          </a:prstGeom>
          <a:solidFill>
            <a:schemeClr val="lt1"/>
          </a:solidFill>
          <a:effectLst>
            <a:outerShdw blurRad="69850" dist="38100" dir="2700000" algn="tl" rotWithShape="0">
              <a:schemeClr val="accent3">
                <a:lumMod val="50000"/>
                <a:alpha val="14000"/>
              </a:scheme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2184400" y="3200400"/>
            <a:ext cx="4784725" cy="2357438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5564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emf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powerpoint Title bg.em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556" y="129037"/>
            <a:ext cx="10350499" cy="712669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29003"/>
            <a:ext cx="6010729" cy="169225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x-none"/>
              <a:t>Click to edit Master title style</a:t>
            </a:r>
            <a:endParaRPr lang="en-US" dirty="0"/>
          </a:p>
        </p:txBody>
      </p:sp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429" y="136971"/>
            <a:ext cx="5050712" cy="1304486"/>
          </a:xfrm>
          <a:prstGeom prst="rect">
            <a:avLst/>
          </a:prstGeom>
        </p:spPr>
      </p:pic>
      <p:sp>
        <p:nvSpPr>
          <p:cNvPr id="11" name="Text Placeholder 2"/>
          <p:cNvSpPr txBox="1">
            <a:spLocks/>
          </p:cNvSpPr>
          <p:nvPr/>
        </p:nvSpPr>
        <p:spPr>
          <a:xfrm>
            <a:off x="1483360" y="5799547"/>
            <a:ext cx="7244080" cy="74349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 baseline="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This project has received funding from the European Union’s Horizon 2020</a:t>
            </a:r>
          </a:p>
          <a:p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research and innovation </a:t>
            </a:r>
            <a:r>
              <a:rPr lang="en-US" sz="10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programme</a:t>
            </a:r>
            <a:r>
              <a:rPr lang="en-US" sz="1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under grant agreement No 691405</a:t>
            </a:r>
          </a:p>
        </p:txBody>
      </p:sp>
      <p:pic>
        <p:nvPicPr>
          <p:cNvPr id="12" name="Picture 11" descr="flag_yellow_eps.ps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860778"/>
            <a:ext cx="944880" cy="6416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82161" y="1310640"/>
            <a:ext cx="4013199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rgbClr val="1F497D"/>
                </a:solidFill>
              </a:rPr>
              <a:t>Smart TSO-DSO interaction schemes, market architectures and ICT Solutions for the integration of ancillary services from demand side management and distributed generation</a:t>
            </a:r>
          </a:p>
          <a:p>
            <a:pPr algn="ctr"/>
            <a:br>
              <a:rPr lang="en-US" sz="1000" dirty="0">
                <a:solidFill>
                  <a:srgbClr val="1F497D"/>
                </a:solidFill>
              </a:rPr>
            </a:br>
            <a:endParaRPr lang="en-US" sz="1000" dirty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43165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8" r:id="rId2"/>
  </p:sldLayoutIdLst>
  <p:hf hdr="0" ftr="0" dt="0"/>
  <p:txStyles>
    <p:titleStyle>
      <a:lvl1pPr algn="l" defTabSz="457200" rtl="0" eaLnBrk="1" latinLnBrk="0" hangingPunct="1">
        <a:lnSpc>
          <a:spcPct val="120000"/>
        </a:lnSpc>
        <a:spcBef>
          <a:spcPct val="0"/>
        </a:spcBef>
        <a:buNone/>
        <a:defRPr sz="3200" kern="1200">
          <a:solidFill>
            <a:srgbClr val="1F497D"/>
          </a:solidFill>
          <a:latin typeface="+mj-lt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2000" kern="1200" baseline="0">
          <a:solidFill>
            <a:srgbClr val="1F497D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3862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13642"/>
            <a:ext cx="8229600" cy="41637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449" y="158209"/>
            <a:ext cx="2337762" cy="603792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8354792" y="6390832"/>
            <a:ext cx="340804" cy="3408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C0504D"/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  <a:prstGeom prst="rect">
            <a:avLst/>
          </a:prstGeom>
        </p:spPr>
        <p:txBody>
          <a:bodyPr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34721BB1-432A-5344-92A7-E5681479A72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399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4" r:id="rId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accent2"/>
          </a:solidFill>
          <a:latin typeface="Calibri Light"/>
          <a:ea typeface="+mj-ea"/>
          <a:cs typeface="Calibri Light"/>
        </a:defRPr>
      </a:lvl1pPr>
    </p:titleStyle>
    <p:bodyStyle>
      <a:lvl1pPr marL="342900" indent="-342900" algn="l" defTabSz="457200" rtl="0" eaLnBrk="1" latinLnBrk="0" hangingPunct="1">
        <a:lnSpc>
          <a:spcPct val="130000"/>
        </a:lnSpc>
        <a:spcBef>
          <a:spcPct val="20000"/>
        </a:spcBef>
        <a:buFont typeface="Wingdings" charset="2"/>
        <a:buChar char="§"/>
        <a:defRPr sz="2000" kern="1200">
          <a:solidFill>
            <a:schemeClr val="tx2"/>
          </a:solidFill>
          <a:latin typeface="Corbel"/>
          <a:ea typeface="+mn-ea"/>
          <a:cs typeface="Corbel"/>
        </a:defRPr>
      </a:lvl1pPr>
      <a:lvl2pPr marL="742950" indent="-285750" algn="l" defTabSz="457200" rtl="0" eaLnBrk="1" latinLnBrk="0" hangingPunct="1">
        <a:lnSpc>
          <a:spcPct val="130000"/>
        </a:lnSpc>
        <a:spcBef>
          <a:spcPct val="20000"/>
        </a:spcBef>
        <a:buFont typeface="Courier New"/>
        <a:buChar char="o"/>
        <a:defRPr sz="20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lnSpc>
          <a:spcPct val="130000"/>
        </a:lnSpc>
        <a:spcBef>
          <a:spcPct val="20000"/>
        </a:spcBef>
        <a:buFont typeface="Arial"/>
        <a:buChar char="•"/>
        <a:defRPr sz="1600" kern="1200">
          <a:solidFill>
            <a:schemeClr val="tx2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martNet-logo-horizontal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5189" y="494574"/>
            <a:ext cx="5050712" cy="130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924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5.jpeg"/><Relationship Id="rId7" Type="http://schemas.openxmlformats.org/officeDocument/2006/relationships/image" Target="../media/image15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png"/><Relationship Id="rId5" Type="http://schemas.openxmlformats.org/officeDocument/2006/relationships/image" Target="../media/image37.emf"/><Relationship Id="rId4" Type="http://schemas.openxmlformats.org/officeDocument/2006/relationships/image" Target="../media/image36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3.emf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7.emf"/><Relationship Id="rId7" Type="http://schemas.openxmlformats.org/officeDocument/2006/relationships/image" Target="../media/image16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11" Type="http://schemas.openxmlformats.org/officeDocument/2006/relationships/image" Target="../media/image49.png"/><Relationship Id="rId5" Type="http://schemas.openxmlformats.org/officeDocument/2006/relationships/image" Target="../media/image14.png"/><Relationship Id="rId10" Type="http://schemas.openxmlformats.org/officeDocument/2006/relationships/image" Target="../media/image48.png"/><Relationship Id="rId4" Type="http://schemas.openxmlformats.org/officeDocument/2006/relationships/image" Target="../media/image45.png"/><Relationship Id="rId9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0.emf"/><Relationship Id="rId7" Type="http://schemas.openxmlformats.org/officeDocument/2006/relationships/diagramColors" Target="../diagrams/colors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tmp"/><Relationship Id="rId11" Type="http://schemas.openxmlformats.org/officeDocument/2006/relationships/image" Target="../media/image24.png"/><Relationship Id="rId5" Type="http://schemas.openxmlformats.org/officeDocument/2006/relationships/image" Target="../media/image19.tmp"/><Relationship Id="rId10" Type="http://schemas.openxmlformats.org/officeDocument/2006/relationships/image" Target="../media/image23.png"/><Relationship Id="rId4" Type="http://schemas.openxmlformats.org/officeDocument/2006/relationships/image" Target="../media/image9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m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emf"/><Relationship Id="rId5" Type="http://schemas.openxmlformats.org/officeDocument/2006/relationships/image" Target="../media/image25.wmf"/><Relationship Id="rId4" Type="http://schemas.openxmlformats.org/officeDocument/2006/relationships/image" Target="../media/image20.tm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28.emf"/><Relationship Id="rId7" Type="http://schemas.openxmlformats.org/officeDocument/2006/relationships/image" Target="../media/image32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CustomShape 1"/>
          <p:cNvSpPr/>
          <p:nvPr/>
        </p:nvSpPr>
        <p:spPr>
          <a:xfrm>
            <a:off x="468360" y="3717718"/>
            <a:ext cx="6792249" cy="13806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GB" sz="2800" b="1" spc="-1" dirty="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A new platform for testing </a:t>
            </a:r>
            <a:br>
              <a:rPr lang="en-GB" sz="2800" b="1" spc="-1" dirty="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</a:br>
            <a:r>
              <a:rPr lang="en-GB" sz="2800" b="1" spc="-1" dirty="0">
                <a:solidFill>
                  <a:srgbClr val="4F81BD"/>
                </a:solidFill>
                <a:uFill>
                  <a:solidFill>
                    <a:srgbClr val="FFFFFF"/>
                  </a:solidFill>
                </a:uFill>
                <a:latin typeface="Calibri Light"/>
              </a:rPr>
              <a:t>TSO-DSO coordination schemes</a:t>
            </a:r>
            <a:endParaRPr sz="1400" b="1" dirty="0"/>
          </a:p>
        </p:txBody>
      </p:sp>
      <p:sp>
        <p:nvSpPr>
          <p:cNvPr id="199" name="CustomShape 3"/>
          <p:cNvSpPr/>
          <p:nvPr/>
        </p:nvSpPr>
        <p:spPr>
          <a:xfrm>
            <a:off x="468360" y="3178545"/>
            <a:ext cx="5465080" cy="4777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/>
          <a:lstStyle/>
          <a:p>
            <a:pPr>
              <a:lnSpc>
                <a:spcPct val="100000"/>
              </a:lnSpc>
            </a:pPr>
            <a:r>
              <a:rPr lang="en-US" spc="-1" dirty="0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</a:t>
            </a:r>
            <a:r>
              <a:rPr lang="en-US" spc="-1" baseline="30000" dirty="0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th</a:t>
            </a:r>
            <a:r>
              <a:rPr lang="en-US" spc="-1" dirty="0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IEEE PES </a:t>
            </a:r>
            <a:r>
              <a:rPr lang="en-US" spc="-1" dirty="0" err="1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PowerTech</a:t>
            </a:r>
            <a:r>
              <a:rPr lang="en-US" spc="-1" dirty="0">
                <a:solidFill>
                  <a:srgbClr val="1F497D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Conference</a:t>
            </a:r>
          </a:p>
        </p:txBody>
      </p:sp>
      <p:sp>
        <p:nvSpPr>
          <p:cNvPr id="9" name="Text Placeholder 4"/>
          <p:cNvSpPr txBox="1">
            <a:spLocks/>
          </p:cNvSpPr>
          <p:nvPr/>
        </p:nvSpPr>
        <p:spPr>
          <a:xfrm>
            <a:off x="564776" y="5036865"/>
            <a:ext cx="6120549" cy="614680"/>
          </a:xfrm>
          <a:prstGeom prst="rect">
            <a:avLst/>
          </a:prstGeom>
        </p:spPr>
        <p:txBody>
          <a:bodyPr lIns="0" tIns="0" rIns="0" bIns="0" anchor="t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Marco Rossi (RSE)</a:t>
            </a:r>
          </a:p>
        </p:txBody>
      </p:sp>
      <p:pic>
        <p:nvPicPr>
          <p:cNvPr id="1031" name="Picture 7" descr="M:\Dropbox\downloa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04" y="472245"/>
            <a:ext cx="3952564" cy="86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1198181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Simulation diagrams</a:t>
            </a:r>
          </a:p>
        </p:txBody>
      </p:sp>
      <p:pic>
        <p:nvPicPr>
          <p:cNvPr id="10" name="Picture 3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12" y="191718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17" name="Immagine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3" y="2192065"/>
            <a:ext cx="8980616" cy="4466452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ttangolo arrotondato 2"/>
          <p:cNvSpPr/>
          <p:nvPr/>
        </p:nvSpPr>
        <p:spPr>
          <a:xfrm>
            <a:off x="5769033" y="1817801"/>
            <a:ext cx="3297556" cy="57628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C. Transmission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3" t="36691" r="28802" b="36818"/>
          <a:stretch/>
        </p:blipFill>
        <p:spPr bwMode="auto">
          <a:xfrm>
            <a:off x="5952363" y="1853760"/>
            <a:ext cx="889012" cy="51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Rettangolo arrotondato 25"/>
          <p:cNvSpPr/>
          <p:nvPr/>
        </p:nvSpPr>
        <p:spPr>
          <a:xfrm>
            <a:off x="5769033" y="4344870"/>
            <a:ext cx="3297556" cy="57628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C. Distribution</a:t>
            </a: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3" t="36691" r="28802" b="36818"/>
          <a:stretch/>
        </p:blipFill>
        <p:spPr bwMode="auto">
          <a:xfrm>
            <a:off x="5952363" y="4380829"/>
            <a:ext cx="889012" cy="51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CasellaDiTesto 10"/>
          <p:cNvSpPr txBox="1"/>
          <p:nvPr/>
        </p:nvSpPr>
        <p:spPr>
          <a:xfrm>
            <a:off x="276924" y="1225775"/>
            <a:ext cx="8027068" cy="70788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Coordination schemes with </a:t>
            </a:r>
            <a:r>
              <a:rPr lang="en-US" sz="2000" b="1" dirty="0"/>
              <a:t>separated markets:</a:t>
            </a:r>
            <a:r>
              <a:rPr lang="en-US" sz="2000" dirty="0"/>
              <a:t> one for </a:t>
            </a:r>
            <a:r>
              <a:rPr lang="en-US" sz="2000" u="sng" dirty="0"/>
              <a:t>transmission</a:t>
            </a:r>
            <a:r>
              <a:rPr lang="en-US" sz="2000" dirty="0"/>
              <a:t> and one for </a:t>
            </a:r>
            <a:r>
              <a:rPr lang="en-US" sz="2000" u="sng" dirty="0"/>
              <a:t>distribution</a:t>
            </a:r>
            <a:r>
              <a:rPr lang="en-US" sz="2000" dirty="0"/>
              <a:t> resources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3674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423017" y="5596884"/>
            <a:ext cx="722980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Variations to the average scenarios will be introduced in order to evaluate the sensitivity of simulation results to scenario variations </a:t>
            </a:r>
            <a:endParaRPr lang="en-US" sz="2000" dirty="0"/>
          </a:p>
        </p:txBody>
      </p:sp>
      <p:sp>
        <p:nvSpPr>
          <p:cNvPr id="6" name="CasellaDiTesto 27"/>
          <p:cNvSpPr txBox="1"/>
          <p:nvPr/>
        </p:nvSpPr>
        <p:spPr>
          <a:xfrm>
            <a:off x="423017" y="1045112"/>
            <a:ext cx="8389679" cy="830997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400" dirty="0"/>
              <a:t>The simulation will be performed by considering the selected scenario (how Italy, Denmark and Spain will evolve in 2030).</a:t>
            </a:r>
          </a:p>
        </p:txBody>
      </p:sp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2311184" y="218089"/>
            <a:ext cx="432525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Simulation approach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15" y="159919"/>
            <a:ext cx="1838069" cy="806241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6187" y="2118357"/>
            <a:ext cx="7096534" cy="3236279"/>
          </a:xfrm>
          <a:prstGeom prst="rect">
            <a:avLst/>
          </a:prstGeom>
        </p:spPr>
      </p:pic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3856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ttangolo arrotondato 20"/>
          <p:cNvSpPr/>
          <p:nvPr/>
        </p:nvSpPr>
        <p:spPr>
          <a:xfrm>
            <a:off x="5524252" y="1277995"/>
            <a:ext cx="3487546" cy="558000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e 21"/>
          <p:cNvSpPr/>
          <p:nvPr/>
        </p:nvSpPr>
        <p:spPr>
          <a:xfrm>
            <a:off x="8418990" y="1182353"/>
            <a:ext cx="550444" cy="578141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18 Flecha derecha"/>
          <p:cNvSpPr/>
          <p:nvPr/>
        </p:nvSpPr>
        <p:spPr>
          <a:xfrm rot="5400000">
            <a:off x="1542629" y="2771736"/>
            <a:ext cx="304800" cy="53150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ectangle 18"/>
          <p:cNvSpPr txBox="1">
            <a:spLocks noChangeArrowheads="1"/>
          </p:cNvSpPr>
          <p:nvPr/>
        </p:nvSpPr>
        <p:spPr bwMode="auto">
          <a:xfrm>
            <a:off x="5524252" y="1643371"/>
            <a:ext cx="3619747" cy="4278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70C0"/>
                </a:solidFill>
              </a:rPr>
              <a:t>Lifecycle costs</a:t>
            </a:r>
            <a:endParaRPr lang="it-IT" sz="1600" dirty="0">
              <a:solidFill>
                <a:srgbClr val="0070C0"/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70C0"/>
                </a:solidFill>
              </a:rPr>
              <a:t>Overall system social welfare </a:t>
            </a:r>
            <a:endParaRPr lang="it-IT" sz="1600" dirty="0">
              <a:solidFill>
                <a:srgbClr val="0070C0"/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70C0"/>
                </a:solidFill>
              </a:rPr>
              <a:t>CO</a:t>
            </a:r>
            <a:r>
              <a:rPr lang="en-US" sz="1600" baseline="-25000" dirty="0">
                <a:solidFill>
                  <a:srgbClr val="0070C0"/>
                </a:solidFill>
              </a:rPr>
              <a:t>2</a:t>
            </a:r>
            <a:r>
              <a:rPr lang="en-US" sz="1600" dirty="0">
                <a:solidFill>
                  <a:srgbClr val="0070C0"/>
                </a:solidFill>
              </a:rPr>
              <a:t> emissions</a:t>
            </a:r>
            <a:endParaRPr lang="it-IT" sz="1600" dirty="0">
              <a:solidFill>
                <a:srgbClr val="0070C0"/>
              </a:solidFill>
            </a:endParaRPr>
          </a:p>
          <a:p>
            <a:pPr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70C0"/>
                </a:solidFill>
              </a:rPr>
              <a:t>System reliability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FF0000"/>
                </a:solidFill>
              </a:rPr>
              <a:t>Extra costs due to distribution investments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FF0000"/>
                </a:solidFill>
              </a:rPr>
              <a:t>Extra costs due to market power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FF0000"/>
                </a:solidFill>
              </a:rPr>
              <a:t>Socio-environmental costs </a:t>
            </a:r>
            <a:br>
              <a:rPr lang="en-US" sz="1600" dirty="0">
                <a:solidFill>
                  <a:srgbClr val="FF0000"/>
                </a:solidFill>
              </a:rPr>
            </a:br>
            <a:r>
              <a:rPr lang="en-US" sz="1600" dirty="0">
                <a:solidFill>
                  <a:srgbClr val="FF0000"/>
                </a:solidFill>
              </a:rPr>
              <a:t>of new lines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B050"/>
                </a:solidFill>
              </a:rPr>
              <a:t>Social welfare split (winner/loser zones and stakeholders with weighing)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B050"/>
                </a:solidFill>
              </a:rPr>
              <a:t>RES curtailment costs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B050"/>
                </a:solidFill>
              </a:rPr>
              <a:t>CO</a:t>
            </a:r>
            <a:r>
              <a:rPr lang="en-US" sz="1600" baseline="-25000" dirty="0">
                <a:solidFill>
                  <a:srgbClr val="00B050"/>
                </a:solidFill>
              </a:rPr>
              <a:t>2</a:t>
            </a:r>
            <a:r>
              <a:rPr lang="en-US" sz="1600" dirty="0">
                <a:solidFill>
                  <a:srgbClr val="00B050"/>
                </a:solidFill>
              </a:rPr>
              <a:t> prices interval up to change merit order</a:t>
            </a:r>
          </a:p>
          <a:p>
            <a:pPr lvl="0">
              <a:buFont typeface="Courier New" pitchFamily="49" charset="0"/>
              <a:buChar char="o"/>
              <a:defRPr/>
            </a:pPr>
            <a:r>
              <a:rPr lang="en-US" sz="1600" dirty="0">
                <a:solidFill>
                  <a:srgbClr val="00B050"/>
                </a:solidFill>
              </a:rPr>
              <a:t>Risk driven vs. “social” </a:t>
            </a:r>
            <a:br>
              <a:rPr lang="en-US" sz="1600" dirty="0">
                <a:solidFill>
                  <a:srgbClr val="00B050"/>
                </a:solidFill>
              </a:rPr>
            </a:br>
            <a:r>
              <a:rPr lang="en-US" sz="1600" dirty="0">
                <a:solidFill>
                  <a:srgbClr val="00B050"/>
                </a:solidFill>
              </a:rPr>
              <a:t>rates for the ROI</a:t>
            </a:r>
            <a:endParaRPr lang="en-US" sz="1600" dirty="0">
              <a:latin typeface="Tahoma" pitchFamily="34" charset="0"/>
              <a:cs typeface="Arial" pitchFamily="34" charset="0"/>
            </a:endParaRPr>
          </a:p>
        </p:txBody>
      </p:sp>
      <p:sp>
        <p:nvSpPr>
          <p:cNvPr id="38" name="Rectangle 18"/>
          <p:cNvSpPr txBox="1">
            <a:spLocks noChangeArrowheads="1"/>
          </p:cNvSpPr>
          <p:nvPr/>
        </p:nvSpPr>
        <p:spPr bwMode="auto">
          <a:xfrm>
            <a:off x="5712199" y="5887232"/>
            <a:ext cx="320207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algn="ctr" eaLnBrk="1" hangingPunct="1">
              <a:spcBef>
                <a:spcPts val="600"/>
              </a:spcBef>
              <a:defRPr/>
            </a:pPr>
            <a:r>
              <a:rPr lang="en-US" sz="1400" b="1" dirty="0">
                <a:solidFill>
                  <a:srgbClr val="0070C0"/>
                </a:solidFill>
                <a:latin typeface="Tahoma" pitchFamily="34" charset="0"/>
                <a:cs typeface="Arial" pitchFamily="34" charset="0"/>
              </a:rPr>
              <a:t>Core elements </a:t>
            </a:r>
            <a:r>
              <a:rPr lang="en-US" sz="1400" dirty="0">
                <a:solidFill>
                  <a:srgbClr val="0070C0"/>
                </a:solidFill>
                <a:latin typeface="Tahoma" pitchFamily="34" charset="0"/>
                <a:cs typeface="Arial" pitchFamily="34" charset="0"/>
              </a:rPr>
              <a:t>(typical)</a:t>
            </a:r>
          </a:p>
          <a:p>
            <a:pPr marL="0" indent="0" algn="ctr" eaLnBrk="1" hangingPunct="1">
              <a:spcBef>
                <a:spcPts val="600"/>
              </a:spcBef>
              <a:defRPr/>
            </a:pPr>
            <a:r>
              <a:rPr lang="en-US" sz="1400" b="1" dirty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Experimental items </a:t>
            </a:r>
            <a:r>
              <a:rPr lang="en-US" sz="1400" dirty="0">
                <a:solidFill>
                  <a:srgbClr val="FF0000"/>
                </a:solidFill>
                <a:latin typeface="Tahoma" pitchFamily="34" charset="0"/>
                <a:cs typeface="Arial" pitchFamily="34" charset="0"/>
              </a:rPr>
              <a:t>(innovative)</a:t>
            </a:r>
          </a:p>
          <a:p>
            <a:pPr marL="0" indent="0" algn="ctr" eaLnBrk="1" hangingPunct="1">
              <a:spcBef>
                <a:spcPts val="600"/>
              </a:spcBef>
              <a:defRPr/>
            </a:pPr>
            <a:r>
              <a:rPr lang="en-US" sz="1400" b="1" dirty="0">
                <a:solidFill>
                  <a:srgbClr val="00B050"/>
                </a:solidFill>
                <a:latin typeface="Tahoma" pitchFamily="34" charset="0"/>
                <a:cs typeface="Arial" pitchFamily="34" charset="0"/>
              </a:rPr>
              <a:t>Sensitivity factors </a:t>
            </a:r>
            <a:r>
              <a:rPr lang="en-US" sz="1400" dirty="0">
                <a:solidFill>
                  <a:srgbClr val="00B050"/>
                </a:solidFill>
                <a:latin typeface="Tahoma" pitchFamily="34" charset="0"/>
                <a:cs typeface="Arial" pitchFamily="34" charset="0"/>
              </a:rPr>
              <a:t>(enriching)</a:t>
            </a:r>
            <a:endParaRPr lang="en-US" sz="1400" dirty="0">
              <a:latin typeface="Tahoma" pitchFamily="34" charset="0"/>
              <a:cs typeface="Arial" pitchFamily="34" charset="0"/>
            </a:endParaRPr>
          </a:p>
        </p:txBody>
      </p:sp>
      <p:pic>
        <p:nvPicPr>
          <p:cNvPr id="26" name="Immagine 25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3876" y="63574"/>
            <a:ext cx="1192341" cy="1192387"/>
          </a:xfrm>
          <a:prstGeom prst="rect">
            <a:avLst/>
          </a:prstGeom>
        </p:spPr>
      </p:pic>
      <p:sp>
        <p:nvSpPr>
          <p:cNvPr id="28" name="Titolo 1"/>
          <p:cNvSpPr txBox="1">
            <a:spLocks/>
          </p:cNvSpPr>
          <p:nvPr/>
        </p:nvSpPr>
        <p:spPr>
          <a:xfrm>
            <a:off x="1976217" y="182567"/>
            <a:ext cx="5261865" cy="10772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dirty="0"/>
              <a:t>Calculating the costs and </a:t>
            </a:r>
            <a:br>
              <a:rPr lang="en-US" dirty="0"/>
            </a:br>
            <a:r>
              <a:rPr lang="en-US" dirty="0"/>
              <a:t>the benefits at system level</a:t>
            </a:r>
          </a:p>
        </p:txBody>
      </p:sp>
      <p:pic>
        <p:nvPicPr>
          <p:cNvPr id="3080" name="Picture 8" descr="Image result for target icon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4051" y="1182353"/>
            <a:ext cx="749949" cy="609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34" y="3328567"/>
            <a:ext cx="4802586" cy="3238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6" y="1533201"/>
            <a:ext cx="3117677" cy="1298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" name="Rectangle 18"/>
          <p:cNvSpPr txBox="1">
            <a:spLocks noChangeArrowheads="1"/>
          </p:cNvSpPr>
          <p:nvPr/>
        </p:nvSpPr>
        <p:spPr bwMode="auto">
          <a:xfrm>
            <a:off x="7268025" y="1175719"/>
            <a:ext cx="13660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indent="0" eaLnBrk="1" hangingPunct="1">
              <a:spcBef>
                <a:spcPts val="1200"/>
              </a:spcBef>
              <a:defRPr/>
            </a:pPr>
            <a:r>
              <a:rPr lang="en-US" sz="3200" b="1" i="1" dirty="0">
                <a:latin typeface="Tahoma" pitchFamily="34" charset="0"/>
                <a:cs typeface="Arial" pitchFamily="34" charset="0"/>
              </a:rPr>
              <a:t>KPIs</a:t>
            </a:r>
            <a:endParaRPr lang="en-US" sz="3200" i="1" dirty="0">
              <a:latin typeface="Tahoma" pitchFamily="34" charset="0"/>
              <a:cs typeface="Arial" pitchFamily="34" charset="0"/>
            </a:endParaRPr>
          </a:p>
        </p:txBody>
      </p:sp>
      <p:sp>
        <p:nvSpPr>
          <p:cNvPr id="53" name="18 Flecha derecha"/>
          <p:cNvSpPr/>
          <p:nvPr/>
        </p:nvSpPr>
        <p:spPr>
          <a:xfrm rot="5400000">
            <a:off x="3999390" y="2771737"/>
            <a:ext cx="304800" cy="53150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pic>
        <p:nvPicPr>
          <p:cNvPr id="54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3824" y="2264425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9000" y="2264425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98" y="1798841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18 Flecha derecha"/>
          <p:cNvSpPr/>
          <p:nvPr/>
        </p:nvSpPr>
        <p:spPr>
          <a:xfrm>
            <a:off x="4957148" y="4683385"/>
            <a:ext cx="304800" cy="531509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11206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52" grpId="0"/>
      <p:bldP spid="5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91"/>
          <a:stretch/>
        </p:blipFill>
        <p:spPr bwMode="auto">
          <a:xfrm>
            <a:off x="0" y="1436149"/>
            <a:ext cx="7700927" cy="4478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ttangolo arrotondato 15"/>
          <p:cNvSpPr/>
          <p:nvPr/>
        </p:nvSpPr>
        <p:spPr>
          <a:xfrm>
            <a:off x="6323817" y="3054972"/>
            <a:ext cx="2754217" cy="115212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2 Elipse"/>
          <p:cNvSpPr/>
          <p:nvPr/>
        </p:nvSpPr>
        <p:spPr>
          <a:xfrm>
            <a:off x="4695284" y="4190366"/>
            <a:ext cx="1099588" cy="53522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560" y="1557334"/>
            <a:ext cx="2226734" cy="11851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Immagine 12"/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83876" y="63574"/>
            <a:ext cx="1192341" cy="1192387"/>
          </a:xfrm>
          <a:prstGeom prst="rect">
            <a:avLst/>
          </a:prstGeom>
        </p:spPr>
      </p:pic>
      <p:sp>
        <p:nvSpPr>
          <p:cNvPr id="14" name="Titolo 1"/>
          <p:cNvSpPr txBox="1">
            <a:spLocks/>
          </p:cNvSpPr>
          <p:nvPr/>
        </p:nvSpPr>
        <p:spPr>
          <a:xfrm>
            <a:off x="1976217" y="182567"/>
            <a:ext cx="5261865" cy="1077218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dirty="0"/>
              <a:t>Distributing value among actors: how to make it work</a:t>
            </a:r>
          </a:p>
        </p:txBody>
      </p:sp>
      <p:sp>
        <p:nvSpPr>
          <p:cNvPr id="15" name="CasellaDiTesto 27"/>
          <p:cNvSpPr txBox="1"/>
          <p:nvPr/>
        </p:nvSpPr>
        <p:spPr>
          <a:xfrm>
            <a:off x="6323817" y="3099040"/>
            <a:ext cx="2754217" cy="1015663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dirty="0"/>
              <a:t>…how can they benefit from an optimized </a:t>
            </a:r>
            <a:br>
              <a:rPr lang="en-US" sz="2000" dirty="0"/>
            </a:br>
            <a:r>
              <a:rPr lang="en-US" sz="2000" dirty="0"/>
              <a:t>TSO-DSO interaction?</a:t>
            </a:r>
          </a:p>
        </p:txBody>
      </p:sp>
      <p:cxnSp>
        <p:nvCxnSpPr>
          <p:cNvPr id="8" name="Connettore 4 7"/>
          <p:cNvCxnSpPr>
            <a:stCxn id="3" idx="6"/>
            <a:endCxn id="16" idx="2"/>
          </p:cNvCxnSpPr>
          <p:nvPr/>
        </p:nvCxnSpPr>
        <p:spPr>
          <a:xfrm flipV="1">
            <a:off x="5794872" y="4207100"/>
            <a:ext cx="1906054" cy="250879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Connettore 2 16"/>
          <p:cNvCxnSpPr>
            <a:endCxn id="19458" idx="2"/>
          </p:cNvCxnSpPr>
          <p:nvPr/>
        </p:nvCxnSpPr>
        <p:spPr>
          <a:xfrm flipV="1">
            <a:off x="7700927" y="2742532"/>
            <a:ext cx="0" cy="3124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4870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CasellaDiTesto 27"/>
          <p:cNvSpPr txBox="1"/>
          <p:nvPr/>
        </p:nvSpPr>
        <p:spPr>
          <a:xfrm>
            <a:off x="4771158" y="1303999"/>
            <a:ext cx="4517985" cy="4955203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The </a:t>
            </a:r>
            <a:r>
              <a:rPr lang="en-US" sz="2000" b="1" dirty="0" err="1"/>
              <a:t>SmartEST</a:t>
            </a:r>
            <a:r>
              <a:rPr lang="en-US" sz="2000" b="1" dirty="0"/>
              <a:t> laboratory </a:t>
            </a:r>
            <a:r>
              <a:rPr lang="en-US" sz="2000" dirty="0"/>
              <a:t>features: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1 MW lab for Smart Grid component tests and system integration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Inverter tests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Tests with multiple components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Environmental tests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Simulation and validation</a:t>
            </a:r>
          </a:p>
          <a:p>
            <a:pPr marL="285750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dirty="0"/>
              <a:t>Research, design and validation environment for Smart Grid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Component development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Automation and communication</a:t>
            </a: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dirty="0"/>
              <a:t>Design and validation</a:t>
            </a:r>
          </a:p>
        </p:txBody>
      </p:sp>
      <p:pic>
        <p:nvPicPr>
          <p:cNvPr id="8" name="Picture 3" descr="Q:\2030\05 Forschung\09 SimTech\05_Präsentationen und Produktblätter\Fotos 2013-04-16_Smartest\Gesamtansicht_LowRes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36" y="1303999"/>
            <a:ext cx="4508549" cy="2775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2" descr="http://g03.a.alicdn.com/kf/HTB1oxGkHVXXXXc8XpXXq6xXFXXX5/Square-Plastic-Housed-AC-0-500V-font-b-Voltmeter-b-font-font-b-Analog-b-fon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496" y="152466"/>
            <a:ext cx="1014603" cy="1014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CasellaDiTesto 9"/>
          <p:cNvSpPr txBox="1"/>
          <p:nvPr/>
        </p:nvSpPr>
        <p:spPr>
          <a:xfrm>
            <a:off x="2598061" y="4372235"/>
            <a:ext cx="2105324" cy="132343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i="1" dirty="0"/>
              <a:t>Tests on physical equipment for TSO-DSO interactions</a:t>
            </a:r>
          </a:p>
        </p:txBody>
      </p:sp>
      <p:sp>
        <p:nvSpPr>
          <p:cNvPr id="16" name="Titolo 1"/>
          <p:cNvSpPr txBox="1">
            <a:spLocks/>
          </p:cNvSpPr>
          <p:nvPr/>
        </p:nvSpPr>
        <p:spPr>
          <a:xfrm>
            <a:off x="306627" y="3552806"/>
            <a:ext cx="1872343" cy="58477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b="1" dirty="0" err="1">
                <a:solidFill>
                  <a:srgbClr val="0070C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SmartEST</a:t>
            </a:r>
            <a:endParaRPr lang="en-US" b="1" dirty="0">
              <a:solidFill>
                <a:srgbClr val="0070C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456" y="3449146"/>
            <a:ext cx="2627086" cy="552509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</p:spPr>
      </p:pic>
      <p:sp>
        <p:nvSpPr>
          <p:cNvPr id="10" name="Titolo 1"/>
          <p:cNvSpPr txBox="1">
            <a:spLocks/>
          </p:cNvSpPr>
          <p:nvPr/>
        </p:nvSpPr>
        <p:spPr>
          <a:xfrm>
            <a:off x="1976217" y="367381"/>
            <a:ext cx="4304767" cy="58477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dirty="0"/>
              <a:t>Laboratory tests</a:t>
            </a:r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27" y="4360066"/>
            <a:ext cx="3266554" cy="237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415571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4054264" y="1572430"/>
            <a:ext cx="4533579" cy="830997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Validated simulation environment</a:t>
            </a:r>
          </a:p>
          <a:p>
            <a:pPr lvl="0"/>
            <a:r>
              <a:rPr lang="en-US" sz="2400" b="1" dirty="0"/>
              <a:t>(software modules + scenarios)</a:t>
            </a:r>
          </a:p>
        </p:txBody>
      </p:sp>
      <p:sp>
        <p:nvSpPr>
          <p:cNvPr id="13" name="CasellaDiTesto 6"/>
          <p:cNvSpPr txBox="1"/>
          <p:nvPr/>
        </p:nvSpPr>
        <p:spPr>
          <a:xfrm>
            <a:off x="891786" y="3066668"/>
            <a:ext cx="5461867" cy="461665"/>
          </a:xfrm>
          <a:prstGeom prst="rect">
            <a:avLst/>
          </a:prstGeom>
          <a:solidFill>
            <a:srgbClr val="92D050">
              <a:alpha val="44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Dedicated Cost Benefit Analysis approach</a:t>
            </a:r>
          </a:p>
        </p:txBody>
      </p:sp>
      <p:sp>
        <p:nvSpPr>
          <p:cNvPr id="17" name="CasellaDiTesto 6"/>
          <p:cNvSpPr txBox="1"/>
          <p:nvPr/>
        </p:nvSpPr>
        <p:spPr>
          <a:xfrm>
            <a:off x="2769146" y="4186347"/>
            <a:ext cx="5709343" cy="830997"/>
          </a:xfrm>
          <a:prstGeom prst="rect">
            <a:avLst/>
          </a:prstGeom>
          <a:solidFill>
            <a:srgbClr val="00B0F0">
              <a:alpha val="23000"/>
            </a:srgb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Best TSO-DSO interaction patterns for each considered national case</a:t>
            </a:r>
          </a:p>
        </p:txBody>
      </p:sp>
      <p:sp>
        <p:nvSpPr>
          <p:cNvPr id="18" name="CasellaDiTesto 6"/>
          <p:cNvSpPr txBox="1"/>
          <p:nvPr/>
        </p:nvSpPr>
        <p:spPr>
          <a:xfrm>
            <a:off x="392882" y="5622339"/>
            <a:ext cx="5760640" cy="830997"/>
          </a:xfrm>
          <a:prstGeom prst="rect">
            <a:avLst/>
          </a:prstGeom>
          <a:solidFill>
            <a:schemeClr val="accent6">
              <a:lumMod val="75000"/>
              <a:alpha val="23000"/>
            </a:schemeClr>
          </a:solidFill>
        </p:spPr>
        <p:txBody>
          <a:bodyPr wrap="square" rtlCol="0">
            <a:spAutoFit/>
          </a:bodyPr>
          <a:lstStyle/>
          <a:p>
            <a:pPr lvl="0"/>
            <a:r>
              <a:rPr lang="en-US" sz="2400" b="1" dirty="0"/>
              <a:t>Guidelines on hardware utilization within the considered TSO-DSO schemes</a:t>
            </a:r>
          </a:p>
        </p:txBody>
      </p:sp>
      <p:pic>
        <p:nvPicPr>
          <p:cNvPr id="19" name="Immagin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597" y="1347645"/>
            <a:ext cx="2965531" cy="1303322"/>
          </a:xfrm>
          <a:prstGeom prst="rect">
            <a:avLst/>
          </a:prstGeom>
        </p:spPr>
      </p:pic>
      <p:pic>
        <p:nvPicPr>
          <p:cNvPr id="20" name="Immagin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57263" y="2671201"/>
            <a:ext cx="1192341" cy="1192387"/>
          </a:xfrm>
          <a:prstGeom prst="rect">
            <a:avLst/>
          </a:prstGeom>
        </p:spPr>
      </p:pic>
      <p:pic>
        <p:nvPicPr>
          <p:cNvPr id="21" name="Picture 34" descr="https://d30y9cdsu7xlg0.cloudfront.net/png/57105-200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01" t="27122" r="23960" b="27519"/>
          <a:stretch/>
        </p:blipFill>
        <p:spPr bwMode="auto">
          <a:xfrm>
            <a:off x="463864" y="3996583"/>
            <a:ext cx="1255819" cy="1159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0460" y="4052200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428" y="4304288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4516" y="4556256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http://findicons.com/files/icons/1579/devine/256/control_panel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3713" y="5986924"/>
            <a:ext cx="777618" cy="77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http://www.megabytesistemi.com/images/png/etherne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2506" y="5729118"/>
            <a:ext cx="897098" cy="64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2" descr="https://cdn2.iconfinder.com/data/icons/devine-icons-part-2/128/Control_Panel_2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324" y="5316985"/>
            <a:ext cx="824264" cy="82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itolo 1"/>
          <p:cNvSpPr txBox="1">
            <a:spLocks/>
          </p:cNvSpPr>
          <p:nvPr/>
        </p:nvSpPr>
        <p:spPr>
          <a:xfrm>
            <a:off x="1976217" y="367381"/>
            <a:ext cx="4304767" cy="584775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b="0" i="0" kern="1200">
                <a:solidFill>
                  <a:schemeClr val="accent2"/>
                </a:solidFill>
                <a:latin typeface="Calibri Light"/>
                <a:ea typeface="+mj-ea"/>
                <a:cs typeface="Calibri Light"/>
              </a:defRPr>
            </a:lvl1pPr>
          </a:lstStyle>
          <a:p>
            <a:r>
              <a:rPr lang="en-US" dirty="0"/>
              <a:t>Key products</a:t>
            </a:r>
          </a:p>
        </p:txBody>
      </p:sp>
      <p:sp>
        <p:nvSpPr>
          <p:cNvPr id="2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1026" name="Picture 2" descr="Risultati immagini per tick icon">
            <a:extLst>
              <a:ext uri="{FF2B5EF4-FFF2-40B4-BE49-F238E27FC236}">
                <a16:creationId xmlns:a16="http://schemas.microsoft.com/office/drawing/2014/main" id="{6EAED957-9641-40A3-82BD-90B3112DB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986" y="285290"/>
            <a:ext cx="799697" cy="808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4001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2072640" y="3231198"/>
            <a:ext cx="4998720" cy="220440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sz="2400" b="1" dirty="0"/>
              <a:t>Marco Rossi</a:t>
            </a:r>
          </a:p>
          <a:p>
            <a:pPr marL="0" indent="0">
              <a:lnSpc>
                <a:spcPct val="150000"/>
              </a:lnSpc>
              <a:buNone/>
            </a:pPr>
            <a:endParaRPr lang="en-US" sz="18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1800" b="1" dirty="0">
                <a:solidFill>
                  <a:schemeClr val="tx2">
                    <a:lumMod val="50000"/>
                  </a:schemeClr>
                </a:solidFill>
              </a:rPr>
              <a:t>Contact Information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1600" dirty="0"/>
              <a:t>Affiliation:		RSE S.p.A.</a:t>
            </a:r>
          </a:p>
          <a:p>
            <a:pPr marL="0" indent="0">
              <a:buNone/>
            </a:pPr>
            <a:r>
              <a:rPr lang="en-US" sz="1600" dirty="0"/>
              <a:t>Phone:		+39 02 3992 5687</a:t>
            </a:r>
          </a:p>
          <a:p>
            <a:pPr marL="0" indent="0">
              <a:buNone/>
            </a:pPr>
            <a:r>
              <a:rPr lang="en-US" sz="1600" dirty="0"/>
              <a:t>Email:		marco.rossi@rse-web.it</a:t>
            </a:r>
          </a:p>
          <a:p>
            <a:endParaRPr lang="en-US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835" y="3088919"/>
            <a:ext cx="1948543" cy="895646"/>
          </a:xfrm>
          <a:prstGeom prst="rect">
            <a:avLst/>
          </a:prstGeom>
        </p:spPr>
      </p:pic>
      <p:pic>
        <p:nvPicPr>
          <p:cNvPr id="5" name="Picture 7" descr="M:\Dropbox\downloa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718" y="5993377"/>
            <a:ext cx="3952564" cy="864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149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423017" y="196533"/>
            <a:ext cx="8229600" cy="1077218"/>
          </a:xfrm>
        </p:spPr>
        <p:txBody>
          <a:bodyPr>
            <a:spAutoFit/>
          </a:bodyPr>
          <a:lstStyle/>
          <a:p>
            <a:r>
              <a:rPr lang="en-US" dirty="0"/>
              <a:t>Comparison of the national cases in </a:t>
            </a:r>
            <a:br>
              <a:rPr lang="en-US" dirty="0"/>
            </a:br>
            <a:r>
              <a:rPr lang="en-US" dirty="0"/>
              <a:t>a simulation environment and laboratory testing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699792" y="1365140"/>
            <a:ext cx="6281838" cy="156966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/>
              <a:t>Development and validation of a future scenario (2030) and simulation environment in order to reproduce the TSO-DSO interactions in the three national cases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382743" y="3302728"/>
            <a:ext cx="5863663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/>
              <a:t>Elaboration of ad-hoc Cost Benefit Analysis methodology and selection of the TSO-DSO interactions with the highest potential</a:t>
            </a:r>
          </a:p>
        </p:txBody>
      </p:sp>
      <p:pic>
        <p:nvPicPr>
          <p:cNvPr id="6" name="Picture 3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884" y="1670983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948264" y="3212976"/>
            <a:ext cx="1192341" cy="1192387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2483769" y="4957680"/>
            <a:ext cx="6264695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b="1" i="1" dirty="0"/>
              <a:t>Implementation of the simulation environment in the laboratory in order to test real equipment aimed at contributing in TSO-DSO interactions</a:t>
            </a:r>
          </a:p>
        </p:txBody>
      </p:sp>
      <p:pic>
        <p:nvPicPr>
          <p:cNvPr id="11" name="Picture 22" descr="http://g03.a.alicdn.com/kf/HTB1oxGkHVXXXXc8XpXXq6xXFXXX5/Square-Plastic-Housed-AC-0-500V-font-b-Voltmeter-b-font-font-b-Analog-b-fon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984238"/>
            <a:ext cx="1255743" cy="1255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ccia bidirezionale orizzontale 2"/>
          <p:cNvSpPr/>
          <p:nvPr/>
        </p:nvSpPr>
        <p:spPr>
          <a:xfrm>
            <a:off x="1173425" y="1976203"/>
            <a:ext cx="473141" cy="241002"/>
          </a:xfrm>
          <a:prstGeom prst="left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3" name="Picture 2" descr="http://findicons.com/files/icons/977/rrze/720/repo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6342" y="1608245"/>
            <a:ext cx="1083450" cy="108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7317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metto 2 3"/>
          <p:cNvSpPr/>
          <p:nvPr/>
        </p:nvSpPr>
        <p:spPr>
          <a:xfrm>
            <a:off x="1162228" y="3503776"/>
            <a:ext cx="6657174" cy="3281585"/>
          </a:xfrm>
          <a:prstGeom prst="wedgeRoundRectCallout">
            <a:avLst>
              <a:gd name="adj1" fmla="val -4614"/>
              <a:gd name="adj2" fmla="val -65409"/>
              <a:gd name="adj3" fmla="val 1666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2030 Scenario Data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276924" y="1225775"/>
            <a:ext cx="84743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000" dirty="0"/>
              <a:t>European reference scenarios are processed in order to generate the system configurations and data to be used in simulation and laboratory studies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http://findicons.com/files/icons/977/rrze/720/repo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67" y="118043"/>
            <a:ext cx="1083450" cy="108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9542" y="3779418"/>
            <a:ext cx="6369095" cy="2830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" name="Diagramma 2"/>
          <p:cNvGraphicFramePr/>
          <p:nvPr>
            <p:extLst>
              <p:ext uri="{D42A27DB-BD31-4B8C-83A1-F6EECF244321}">
                <p14:modId xmlns:p14="http://schemas.microsoft.com/office/powerpoint/2010/main" val="3829340796"/>
              </p:ext>
            </p:extLst>
          </p:nvPr>
        </p:nvGraphicFramePr>
        <p:xfrm>
          <a:off x="495657" y="1978112"/>
          <a:ext cx="7827948" cy="1303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3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584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tangolo 19"/>
          <p:cNvSpPr/>
          <p:nvPr/>
        </p:nvSpPr>
        <p:spPr>
          <a:xfrm>
            <a:off x="4781406" y="4294795"/>
            <a:ext cx="835599" cy="2244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ttangolo 20"/>
          <p:cNvSpPr/>
          <p:nvPr/>
        </p:nvSpPr>
        <p:spPr>
          <a:xfrm>
            <a:off x="3343305" y="4303108"/>
            <a:ext cx="835599" cy="2244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ttangolo 22"/>
          <p:cNvSpPr/>
          <p:nvPr/>
        </p:nvSpPr>
        <p:spPr>
          <a:xfrm>
            <a:off x="6280984" y="4303108"/>
            <a:ext cx="835599" cy="224443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2030 Scenario Data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276924" y="1225775"/>
            <a:ext cx="8474335" cy="70788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000" dirty="0"/>
              <a:t>European reference scenarios are processed in order to generate the system configurations and data to be used in simulation and laboratory studies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http://findicons.com/files/icons/977/rrze/720/repo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67" y="118043"/>
            <a:ext cx="1083450" cy="108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4671" y="2020332"/>
            <a:ext cx="2054972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Immagine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0"/>
          <a:stretch/>
        </p:blipFill>
        <p:spPr bwMode="auto">
          <a:xfrm>
            <a:off x="6777323" y="2020332"/>
            <a:ext cx="1973936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Immagin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24" y="1993938"/>
            <a:ext cx="2355298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259" y="32803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3" descr="http://www.bigcheesebadges.com/images/denmark_danish_fla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9689" y="32803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5" descr="http://iconbug.com/download/size/256/icon/8048/button-flag-spain/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222" y="3295675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Imagen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66563" y="4203354"/>
            <a:ext cx="6095056" cy="2662959"/>
          </a:xfrm>
          <a:prstGeom prst="rect">
            <a:avLst/>
          </a:prstGeom>
        </p:spPr>
      </p:pic>
      <p:cxnSp>
        <p:nvCxnSpPr>
          <p:cNvPr id="6" name="Connettore 4 5"/>
          <p:cNvCxnSpPr>
            <a:stCxn id="11" idx="2"/>
            <a:endCxn id="21" idx="0"/>
          </p:cNvCxnSpPr>
          <p:nvPr/>
        </p:nvCxnSpPr>
        <p:spPr>
          <a:xfrm rot="16200000" flipH="1">
            <a:off x="2353254" y="2895257"/>
            <a:ext cx="509170" cy="2306532"/>
          </a:xfrm>
          <a:prstGeom prst="bentConnector3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Connettore 4 7"/>
          <p:cNvCxnSpPr>
            <a:stCxn id="9" idx="2"/>
            <a:endCxn id="20" idx="0"/>
          </p:cNvCxnSpPr>
          <p:nvPr/>
        </p:nvCxnSpPr>
        <p:spPr>
          <a:xfrm rot="16200000" flipH="1">
            <a:off x="4673450" y="3769038"/>
            <a:ext cx="474463" cy="577049"/>
          </a:xfrm>
          <a:prstGeom prst="bentConnector3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Connettore 4 23"/>
          <p:cNvCxnSpPr>
            <a:stCxn id="10" idx="2"/>
            <a:endCxn id="23" idx="0"/>
          </p:cNvCxnSpPr>
          <p:nvPr/>
        </p:nvCxnSpPr>
        <p:spPr>
          <a:xfrm rot="5400000">
            <a:off x="6990150" y="3528967"/>
            <a:ext cx="482776" cy="1065507"/>
          </a:xfrm>
          <a:prstGeom prst="bentConnector3">
            <a:avLst/>
          </a:prstGeom>
          <a:ln w="38100"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5122" name="Picture 2" descr="Image result for entso-e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8"/>
          <a:stretch/>
        </p:blipFill>
        <p:spPr bwMode="auto">
          <a:xfrm rot="16200000">
            <a:off x="-183149" y="5152047"/>
            <a:ext cx="2685614" cy="72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04132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magine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0"/>
          <a:stretch/>
        </p:blipFill>
        <p:spPr bwMode="auto">
          <a:xfrm>
            <a:off x="6777323" y="2020332"/>
            <a:ext cx="1973936" cy="1800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Picture 11" descr="http://www.bigcheesebadges.com/images/italy_italian_fla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1259" y="3280332"/>
            <a:ext cx="540000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2030 Scenario Data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276924" y="1225775"/>
            <a:ext cx="8474335" cy="40011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000" dirty="0"/>
              <a:t>Geographical allocation of the energy resources expected for 2030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http://findicons.com/files/icons/977/rrze/720/repor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67" y="118043"/>
            <a:ext cx="1083450" cy="108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2" name="Immagine 1" descr="Ritaglio schermata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"/>
          <a:stretch/>
        </p:blipFill>
        <p:spPr>
          <a:xfrm>
            <a:off x="243386" y="2165204"/>
            <a:ext cx="6037598" cy="4206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Immagine 2" descr="Ritaglio schermata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53" y="2165204"/>
            <a:ext cx="1365732" cy="29282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Imagen 1"/>
          <p:cNvPicPr>
            <a:picLocks noChangeAspect="1"/>
          </p:cNvPicPr>
          <p:nvPr/>
        </p:nvPicPr>
        <p:blipFill rotWithShape="1">
          <a:blip r:embed="rId7"/>
          <a:srcRect l="74135" t="3854" r="3225" b="83971"/>
          <a:stretch/>
        </p:blipFill>
        <p:spPr>
          <a:xfrm>
            <a:off x="7101346" y="2020332"/>
            <a:ext cx="1379913" cy="324196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7001770" y="3969931"/>
            <a:ext cx="21315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dirty="0">
                <a:solidFill>
                  <a:schemeClr val="tx2"/>
                </a:solidFill>
              </a:rPr>
              <a:t>Population growth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Renewables expansion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2">
                    <a:lumMod val="75000"/>
                  </a:schemeClr>
                </a:solidFill>
              </a:rPr>
              <a:t>Exploitation of new electrical devices</a:t>
            </a:r>
          </a:p>
          <a:p>
            <a:pPr>
              <a:spcAft>
                <a:spcPts val="1200"/>
              </a:spcAft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Industrial development</a:t>
            </a:r>
          </a:p>
        </p:txBody>
      </p:sp>
      <p:pic>
        <p:nvPicPr>
          <p:cNvPr id="3074" name="Picture 2" descr="Image result for population icon"/>
          <p:cNvPicPr>
            <a:picLocks noChangeAspect="1" noChangeArrowheads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764" y="3853584"/>
            <a:ext cx="567632" cy="567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renewables icon"/>
          <p:cNvPicPr>
            <a:picLocks noChangeAspect="1" noChangeArrowheads="1"/>
          </p:cNvPicPr>
          <p:nvPr/>
        </p:nvPicPr>
        <p:blipFill>
          <a:blip r:embed="rId9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261" y="4445220"/>
            <a:ext cx="617509" cy="52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electric vehicles icon"/>
          <p:cNvPicPr>
            <a:picLocks noChangeAspect="1" noChangeArrowheads="1"/>
          </p:cNvPicPr>
          <p:nvPr/>
        </p:nvPicPr>
        <p:blipFill>
          <a:blip r:embed="rId10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4261" y="5093425"/>
            <a:ext cx="614448" cy="614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industry icon"/>
          <p:cNvPicPr>
            <a:picLocks noChangeAspect="1" noChangeArrowheads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0038" y="5838111"/>
            <a:ext cx="509084" cy="509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4589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ttangolo 46"/>
          <p:cNvSpPr/>
          <p:nvPr/>
        </p:nvSpPr>
        <p:spPr>
          <a:xfrm>
            <a:off x="6882927" y="2261062"/>
            <a:ext cx="532014" cy="39901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2030 Scenario Data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276924" y="1225775"/>
            <a:ext cx="8474335" cy="40011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sz="2000" dirty="0"/>
              <a:t>Mapping of the geographical information on the electricity network</a:t>
            </a:r>
            <a:endParaRPr lang="en-US" sz="2000" b="1" dirty="0">
              <a:solidFill>
                <a:srgbClr val="FF0000"/>
              </a:solidFill>
            </a:endParaRPr>
          </a:p>
        </p:txBody>
      </p:sp>
      <p:pic>
        <p:nvPicPr>
          <p:cNvPr id="22" name="Picture 2" descr="http://findicons.com/files/icons/977/rrze/720/repo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67" y="118043"/>
            <a:ext cx="1083450" cy="108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29" name="Immagine 28" descr="Ritaglio schermata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"/>
          <a:stretch/>
        </p:blipFill>
        <p:spPr>
          <a:xfrm>
            <a:off x="243386" y="2165204"/>
            <a:ext cx="6037598" cy="42069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Immagine 29" descr="Ritaglio schermata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53" y="2165204"/>
            <a:ext cx="1365732" cy="29282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00000000-0008-0000-0000-00000400000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5" t="6154" r="19537" b="9627"/>
          <a:stretch/>
        </p:blipFill>
        <p:spPr>
          <a:xfrm>
            <a:off x="268611" y="2062900"/>
            <a:ext cx="4712717" cy="4129201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30" b="23713"/>
          <a:stretch/>
        </p:blipFill>
        <p:spPr bwMode="auto">
          <a:xfrm>
            <a:off x="6527975" y="2062900"/>
            <a:ext cx="2616026" cy="479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70" name="Ovale 969"/>
          <p:cNvSpPr/>
          <p:nvPr/>
        </p:nvSpPr>
        <p:spPr>
          <a:xfrm>
            <a:off x="2911197" y="3831119"/>
            <a:ext cx="180000" cy="180000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71" name="Connettore 4 970"/>
          <p:cNvCxnSpPr>
            <a:stCxn id="970" idx="0"/>
            <a:endCxn id="47" idx="1"/>
          </p:cNvCxnSpPr>
          <p:nvPr/>
        </p:nvCxnSpPr>
        <p:spPr>
          <a:xfrm rot="5400000" flipH="1" flipV="1">
            <a:off x="4256787" y="1204979"/>
            <a:ext cx="1370551" cy="3881730"/>
          </a:xfrm>
          <a:prstGeom prst="bentConnector2">
            <a:avLst/>
          </a:prstGeom>
          <a:ln w="57150">
            <a:headEnd type="none" w="med" len="med"/>
            <a:tailEnd type="triangl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74" name="CasellaDiTesto 973"/>
          <p:cNvSpPr txBox="1"/>
          <p:nvPr/>
        </p:nvSpPr>
        <p:spPr>
          <a:xfrm rot="16200000">
            <a:off x="7168854" y="4550566"/>
            <a:ext cx="2733853" cy="400110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r>
              <a:rPr lang="en-US" sz="2000" dirty="0"/>
              <a:t>Distribution network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087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970" grpId="0" animBg="1"/>
      <p:bldP spid="9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Simulation blocks</a:t>
            </a:r>
          </a:p>
        </p:txBody>
      </p:sp>
      <p:pic>
        <p:nvPicPr>
          <p:cNvPr id="10" name="Picture 3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12" y="191718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1444" y="1181611"/>
            <a:ext cx="5842556" cy="5098167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0" y="1223776"/>
            <a:ext cx="3301444" cy="1508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2000" b="1" dirty="0">
                <a:solidFill>
                  <a:srgbClr val="FF0000"/>
                </a:solidFill>
              </a:rPr>
              <a:t>Physical layer</a:t>
            </a:r>
            <a:br>
              <a:rPr lang="en-US" sz="2000" b="1" dirty="0">
                <a:solidFill>
                  <a:srgbClr val="FF0000"/>
                </a:solidFill>
              </a:rPr>
            </a:br>
            <a:r>
              <a:rPr lang="en-US" dirty="0"/>
              <a:t>Simulates the physical transmission and distribution networks, operation and connected devices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0" y="3211129"/>
            <a:ext cx="3301444" cy="1538883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2000" b="1" dirty="0">
                <a:solidFill>
                  <a:srgbClr val="0070C0"/>
                </a:solidFill>
              </a:rPr>
              <a:t>Bidding and dispatching layer</a:t>
            </a:r>
            <a:br>
              <a:rPr lang="en-US" sz="2000" b="1" dirty="0">
                <a:solidFill>
                  <a:srgbClr val="0070C0"/>
                </a:solidFill>
              </a:rPr>
            </a:br>
            <a:r>
              <a:rPr lang="en-US" dirty="0"/>
              <a:t>Converts flexible devices status and parameters into bids and distributes power set-points resulting from the market </a:t>
            </a:r>
          </a:p>
        </p:txBody>
      </p:sp>
      <p:sp>
        <p:nvSpPr>
          <p:cNvPr id="14" name="CasellaDiTesto 13"/>
          <p:cNvSpPr txBox="1"/>
          <p:nvPr/>
        </p:nvSpPr>
        <p:spPr>
          <a:xfrm>
            <a:off x="0" y="5043777"/>
            <a:ext cx="3301443" cy="1508105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 algn="r">
              <a:spcAft>
                <a:spcPts val="1200"/>
              </a:spcAft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Market layer</a:t>
            </a:r>
            <a:b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n-US" dirty="0"/>
              <a:t>Runs the market clearing algorithms on the basis of the received bids and network constraints</a:t>
            </a:r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58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Simulation diagrams</a:t>
            </a:r>
          </a:p>
        </p:txBody>
      </p:sp>
      <p:pic>
        <p:nvPicPr>
          <p:cNvPr id="10" name="Picture 37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12" y="191718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51" y="1627591"/>
            <a:ext cx="3384141" cy="11971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magine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49" y="3217135"/>
            <a:ext cx="4482154" cy="1314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6613" y="2465423"/>
            <a:ext cx="3384141" cy="16830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77" y="5009102"/>
            <a:ext cx="3383915" cy="11896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Immagine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30" y="4911747"/>
            <a:ext cx="4158122" cy="128702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Ovale 1"/>
          <p:cNvSpPr/>
          <p:nvPr/>
        </p:nvSpPr>
        <p:spPr>
          <a:xfrm>
            <a:off x="68367" y="1448130"/>
            <a:ext cx="581114" cy="54693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A</a:t>
            </a:r>
            <a:endParaRPr lang="en-US" sz="2400" b="1" dirty="0"/>
          </a:p>
        </p:txBody>
      </p:sp>
      <p:sp>
        <p:nvSpPr>
          <p:cNvPr id="21" name="Ovale 20"/>
          <p:cNvSpPr/>
          <p:nvPr/>
        </p:nvSpPr>
        <p:spPr>
          <a:xfrm>
            <a:off x="68367" y="3032634"/>
            <a:ext cx="581114" cy="54693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B</a:t>
            </a:r>
            <a:endParaRPr lang="en-US" sz="2400" b="1" dirty="0"/>
          </a:p>
        </p:txBody>
      </p:sp>
      <p:sp>
        <p:nvSpPr>
          <p:cNvPr id="22" name="Ovale 21"/>
          <p:cNvSpPr/>
          <p:nvPr/>
        </p:nvSpPr>
        <p:spPr>
          <a:xfrm>
            <a:off x="8084938" y="3033497"/>
            <a:ext cx="581114" cy="54693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/>
              <a:t>C</a:t>
            </a:r>
            <a:endParaRPr lang="en-US" sz="2400" b="1" dirty="0"/>
          </a:p>
        </p:txBody>
      </p:sp>
      <p:sp>
        <p:nvSpPr>
          <p:cNvPr id="23" name="Ovale 22"/>
          <p:cNvSpPr/>
          <p:nvPr/>
        </p:nvSpPr>
        <p:spPr>
          <a:xfrm>
            <a:off x="2854912" y="4797723"/>
            <a:ext cx="581114" cy="54693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D1</a:t>
            </a:r>
            <a:endParaRPr lang="en-US" sz="2400" b="1" dirty="0"/>
          </a:p>
        </p:txBody>
      </p:sp>
      <p:sp>
        <p:nvSpPr>
          <p:cNvPr id="24" name="Ovale 23"/>
          <p:cNvSpPr/>
          <p:nvPr/>
        </p:nvSpPr>
        <p:spPr>
          <a:xfrm>
            <a:off x="8119738" y="4797723"/>
            <a:ext cx="581114" cy="546931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400" b="1" dirty="0"/>
              <a:t>D2</a:t>
            </a:r>
            <a:endParaRPr lang="en-US" sz="2400" b="1" dirty="0"/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82" t="31988" b="32353"/>
          <a:stretch/>
        </p:blipFill>
        <p:spPr bwMode="auto">
          <a:xfrm>
            <a:off x="4385035" y="1006559"/>
            <a:ext cx="3990460" cy="124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246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magine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59"/>
          <a:stretch/>
        </p:blipFill>
        <p:spPr bwMode="auto">
          <a:xfrm>
            <a:off x="24939" y="2167918"/>
            <a:ext cx="9119061" cy="32602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itolo 1"/>
          <p:cNvSpPr>
            <a:spLocks noGrp="1"/>
          </p:cNvSpPr>
          <p:nvPr>
            <p:ph type="title"/>
          </p:nvPr>
        </p:nvSpPr>
        <p:spPr>
          <a:xfrm>
            <a:off x="1976217" y="367381"/>
            <a:ext cx="4304767" cy="584775"/>
          </a:xfrm>
        </p:spPr>
        <p:txBody>
          <a:bodyPr wrap="square">
            <a:spAutoFit/>
          </a:bodyPr>
          <a:lstStyle/>
          <a:p>
            <a:r>
              <a:rPr lang="en-US" dirty="0"/>
              <a:t>Simulation diagrams</a:t>
            </a:r>
          </a:p>
        </p:txBody>
      </p:sp>
      <p:pic>
        <p:nvPicPr>
          <p:cNvPr id="10" name="Picture 37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12" y="191718"/>
            <a:ext cx="936104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03992" y="6372134"/>
            <a:ext cx="456831" cy="365125"/>
          </a:xfrm>
        </p:spPr>
        <p:txBody>
          <a:bodyPr/>
          <a:lstStyle/>
          <a:p>
            <a:fld id="{34721BB1-432A-5344-92A7-E5681479A72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ttangolo arrotondato 2"/>
          <p:cNvSpPr/>
          <p:nvPr/>
        </p:nvSpPr>
        <p:spPr>
          <a:xfrm>
            <a:off x="7306887" y="1817778"/>
            <a:ext cx="1537854" cy="576286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en-US" sz="2400" b="1" dirty="0">
                <a:solidFill>
                  <a:schemeClr val="accent5">
                    <a:lumMod val="50000"/>
                  </a:schemeClr>
                </a:solidFill>
              </a:rPr>
              <a:t>A. </a:t>
            </a: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833" t="36691" r="28802" b="36818"/>
          <a:stretch/>
        </p:blipFill>
        <p:spPr bwMode="auto">
          <a:xfrm>
            <a:off x="7490217" y="1853737"/>
            <a:ext cx="889012" cy="513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CasellaDiTesto 28"/>
          <p:cNvSpPr txBox="1"/>
          <p:nvPr/>
        </p:nvSpPr>
        <p:spPr>
          <a:xfrm>
            <a:off x="276924" y="1225775"/>
            <a:ext cx="8027068" cy="70788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Coordination schemes with </a:t>
            </a:r>
            <a:r>
              <a:rPr lang="en-US" sz="2000" b="1" dirty="0"/>
              <a:t>common market</a:t>
            </a:r>
            <a:r>
              <a:rPr lang="en-US" sz="2000" dirty="0"/>
              <a:t> in which </a:t>
            </a:r>
            <a:r>
              <a:rPr lang="en-US" sz="2000" u="sng" dirty="0"/>
              <a:t>transmission</a:t>
            </a:r>
            <a:r>
              <a:rPr lang="en-US" sz="2000" dirty="0"/>
              <a:t> and </a:t>
            </a:r>
            <a:r>
              <a:rPr lang="en-US" sz="2000" u="sng" dirty="0"/>
              <a:t>distribution</a:t>
            </a:r>
            <a:r>
              <a:rPr lang="en-US" sz="2000" dirty="0"/>
              <a:t> resources participate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856170" y="5858017"/>
            <a:ext cx="7179171" cy="707886"/>
          </a:xfrm>
          <a:prstGeom prst="rect">
            <a:avLst/>
          </a:prstGeom>
          <a:noFill/>
          <a:ln w="9525">
            <a:noFill/>
          </a:ln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en-US" sz="2000" dirty="0"/>
              <a:t>Details on the exchanged information: used for the design of the </a:t>
            </a:r>
            <a:br>
              <a:rPr lang="en-US" sz="2000" dirty="0"/>
            </a:br>
            <a:r>
              <a:rPr lang="en-US" sz="2000" b="1" dirty="0"/>
              <a:t>ICT network</a:t>
            </a:r>
            <a:r>
              <a:rPr lang="en-US" sz="2000" dirty="0"/>
              <a:t> and calculation of ICT costs (processed later by CBA)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4" name="Ovale 3"/>
          <p:cNvSpPr/>
          <p:nvPr/>
        </p:nvSpPr>
        <p:spPr>
          <a:xfrm>
            <a:off x="3591107" y="4804756"/>
            <a:ext cx="814638" cy="349135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Connettore 4 5"/>
          <p:cNvCxnSpPr>
            <a:stCxn id="4" idx="4"/>
            <a:endCxn id="30" idx="0"/>
          </p:cNvCxnSpPr>
          <p:nvPr/>
        </p:nvCxnSpPr>
        <p:spPr>
          <a:xfrm rot="16200000" flipH="1">
            <a:off x="3870028" y="5282289"/>
            <a:ext cx="704126" cy="447330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261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" grpId="0" animBg="1"/>
    </p:bldLst>
  </p:timing>
</p:sld>
</file>

<file path=ppt/theme/theme1.xml><?xml version="1.0" encoding="utf-8"?>
<a:theme xmlns:a="http://schemas.openxmlformats.org/drawingml/2006/main" name="SmartNet 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SmartNet Main Conten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Smart Net End Slides">
  <a:themeElements>
    <a:clrScheme name="Custom 2">
      <a:dk1>
        <a:sysClr val="windowText" lastClr="000000"/>
      </a:dk1>
      <a:lt1>
        <a:sysClr val="window" lastClr="FFFFFF"/>
      </a:lt1>
      <a:dk2>
        <a:srgbClr val="3D72C4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SmartNet-template.potx</Template>
  <TotalTime>1328</TotalTime>
  <Words>454</Words>
  <Application>Microsoft Office PowerPoint</Application>
  <PresentationFormat>On-screen Show (4:3)</PresentationFormat>
  <Paragraphs>100</Paragraphs>
  <Slides>16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Arial</vt:lpstr>
      <vt:lpstr>Calibri</vt:lpstr>
      <vt:lpstr>Calibri Light</vt:lpstr>
      <vt:lpstr>Corbel</vt:lpstr>
      <vt:lpstr>Courier New</vt:lpstr>
      <vt:lpstr>Tahoma</vt:lpstr>
      <vt:lpstr>Wingdings</vt:lpstr>
      <vt:lpstr>SmartNet Title</vt:lpstr>
      <vt:lpstr>SmartNet Main Content</vt:lpstr>
      <vt:lpstr>Smart Net End Slides</vt:lpstr>
      <vt:lpstr>PowerPoint Presentation</vt:lpstr>
      <vt:lpstr>Comparison of the national cases in  a simulation environment and laboratory testing</vt:lpstr>
      <vt:lpstr>2030 Scenario Data</vt:lpstr>
      <vt:lpstr>2030 Scenario Data</vt:lpstr>
      <vt:lpstr>2030 Scenario Data</vt:lpstr>
      <vt:lpstr>2030 Scenario Data</vt:lpstr>
      <vt:lpstr>Simulation blocks</vt:lpstr>
      <vt:lpstr>Simulation diagrams</vt:lpstr>
      <vt:lpstr>Simulation diagrams</vt:lpstr>
      <vt:lpstr>Simulation diagrams</vt:lpstr>
      <vt:lpstr>Simulation approach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Florence School of Regulation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Janto McMullin</dc:creator>
  <cp:lastModifiedBy>Marco Rossi</cp:lastModifiedBy>
  <cp:revision>90</cp:revision>
  <cp:lastPrinted>2016-09-23T13:13:02Z</cp:lastPrinted>
  <dcterms:created xsi:type="dcterms:W3CDTF">2016-02-09T10:30:10Z</dcterms:created>
  <dcterms:modified xsi:type="dcterms:W3CDTF">2017-06-19T13:28:19Z</dcterms:modified>
</cp:coreProperties>
</file>