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theme/theme5.xml" ContentType="application/vnd.openxmlformats-officedocument.them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emf" ContentType="image/x-emf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Default Extension="png" ContentType="image/png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  <p:sldMasterId id="2147483648" r:id="rId2"/>
    <p:sldMasterId id="2147483665" r:id="rId3"/>
  </p:sldMasterIdLst>
  <p:notesMasterIdLst>
    <p:notesMasterId r:id="rId15"/>
  </p:notesMasterIdLst>
  <p:handoutMasterIdLst>
    <p:handoutMasterId r:id="rId16"/>
  </p:handoutMasterIdLst>
  <p:sldIdLst>
    <p:sldId id="259" r:id="rId4"/>
    <p:sldId id="283" r:id="rId5"/>
    <p:sldId id="301" r:id="rId6"/>
    <p:sldId id="294" r:id="rId7"/>
    <p:sldId id="300" r:id="rId8"/>
    <p:sldId id="303" r:id="rId9"/>
    <p:sldId id="284" r:id="rId10"/>
    <p:sldId id="304" r:id="rId11"/>
    <p:sldId id="288" r:id="rId12"/>
    <p:sldId id="263" r:id="rId13"/>
    <p:sldId id="289" r:id="rId14"/>
  </p:sldIdLst>
  <p:sldSz cx="9144000" cy="6858000" type="screen4x3"/>
  <p:notesSz cx="6797675" cy="9928225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24620" autoAdjust="0"/>
    <p:restoredTop sz="81216" autoAdjust="0"/>
  </p:normalViewPr>
  <p:slideViewPr>
    <p:cSldViewPr snapToGrid="0" snapToObjects="1">
      <p:cViewPr varScale="1">
        <p:scale>
          <a:sx n="73" d="100"/>
          <a:sy n="73" d="100"/>
        </p:scale>
        <p:origin x="-1562" y="-43"/>
      </p:cViewPr>
      <p:guideLst>
        <p:guide orient="horz" pos="2160"/>
        <p:guide pos="2880"/>
      </p:guideLst>
    </p:cSldViewPr>
  </p:slideViewPr>
  <p:outlineViewPr>
    <p:cViewPr>
      <p:scale>
        <a:sx n="100" d="100"/>
        <a:sy n="100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7.xml"/><Relationship Id="rId19" Type="http://schemas.openxmlformats.org/officeDocument/2006/relationships/theme" Target="theme/theme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28AC830-07A0-EE48-A53B-A9256EC4A3D2}" type="datetimeFigureOut">
              <a:rPr lang="en-US" smtClean="0"/>
              <a:pPr/>
              <a:t>6/19/2017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A72FB3F-43AB-6246-B8CF-5A537ADE9AA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40292138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E4ECB8F-5920-9F46-AA99-E58ED7EEFF9B}" type="datetimeFigureOut">
              <a:rPr lang="en-US" smtClean="0"/>
              <a:pPr/>
              <a:t>6/19/2017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E9AFE91-64A4-C240-A83E-30D2D66299B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06345341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i-FI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9AFE91-64A4-C240-A83E-30D2D66299BC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04539414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i-FI" baseline="0" dirty="0" err="1" smtClean="0"/>
              <a:t>Thank</a:t>
            </a:r>
            <a:r>
              <a:rPr lang="fi-FI" baseline="0" dirty="0" smtClean="0"/>
              <a:t> </a:t>
            </a:r>
            <a:r>
              <a:rPr lang="fi-FI" baseline="0" dirty="0" err="1" smtClean="0"/>
              <a:t>you</a:t>
            </a:r>
            <a:r>
              <a:rPr lang="fi-FI" baseline="0" dirty="0" smtClean="0"/>
              <a:t> for </a:t>
            </a:r>
            <a:r>
              <a:rPr lang="fi-FI" baseline="0" dirty="0" err="1" smtClean="0"/>
              <a:t>your</a:t>
            </a:r>
            <a:r>
              <a:rPr lang="fi-FI" baseline="0" dirty="0" smtClean="0"/>
              <a:t> </a:t>
            </a:r>
            <a:r>
              <a:rPr lang="fi-FI" baseline="0" dirty="0" err="1" smtClean="0"/>
              <a:t>time</a:t>
            </a:r>
            <a:r>
              <a:rPr lang="fi-FI" baseline="0" dirty="0" smtClean="0"/>
              <a:t>.</a:t>
            </a:r>
          </a:p>
          <a:p>
            <a:r>
              <a:rPr lang="fi-FI" baseline="0" dirty="0" err="1" smtClean="0"/>
              <a:t>Now</a:t>
            </a:r>
            <a:r>
              <a:rPr lang="fi-FI" baseline="0" dirty="0" smtClean="0"/>
              <a:t> </a:t>
            </a:r>
            <a:r>
              <a:rPr lang="fi-FI" baseline="0" dirty="0" err="1" smtClean="0"/>
              <a:t>there</a:t>
            </a:r>
            <a:r>
              <a:rPr lang="fi-FI" baseline="0" dirty="0" smtClean="0"/>
              <a:t> is </a:t>
            </a:r>
            <a:r>
              <a:rPr lang="fi-FI" baseline="0" dirty="0" err="1" smtClean="0"/>
              <a:t>some</a:t>
            </a:r>
            <a:r>
              <a:rPr lang="fi-FI" baseline="0" dirty="0" smtClean="0"/>
              <a:t> </a:t>
            </a:r>
            <a:r>
              <a:rPr lang="fi-FI" baseline="0" dirty="0" err="1" smtClean="0"/>
              <a:t>time</a:t>
            </a:r>
            <a:r>
              <a:rPr lang="fi-FI" baseline="0" dirty="0" smtClean="0"/>
              <a:t> for </a:t>
            </a:r>
            <a:r>
              <a:rPr lang="fi-FI" baseline="0" dirty="0" err="1" smtClean="0"/>
              <a:t>questions</a:t>
            </a:r>
            <a:endParaRPr lang="fi-FI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9AFE91-64A4-C240-A83E-30D2D66299BC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93332018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i-FI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9AFE91-64A4-C240-A83E-30D2D66299BC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2925089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fi-FI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9AFE91-64A4-C240-A83E-30D2D66299BC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42226410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i-FI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9AFE91-64A4-C240-A83E-30D2D66299BC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42548579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i-FI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9AFE91-64A4-C240-A83E-30D2D66299BC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81902198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endParaRPr lang="fi-FI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9AFE91-64A4-C240-A83E-30D2D66299BC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80676498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fi-FI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9AFE91-64A4-C240-A83E-30D2D66299BC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13907228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None/>
            </a:pPr>
            <a:endParaRPr lang="fi-FI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9AFE91-64A4-C240-A83E-30D2D66299BC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89248096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i-FI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9AFE91-64A4-C240-A83E-30D2D66299BC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08244150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i-FI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9AFE91-64A4-C240-A83E-30D2D66299BC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6328357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13" y="3454401"/>
            <a:ext cx="6216967" cy="1381759"/>
          </a:xfrm>
        </p:spPr>
        <p:txBody>
          <a:bodyPr anchor="t">
            <a:normAutofit/>
          </a:bodyPr>
          <a:lstStyle>
            <a:lvl1pPr algn="l">
              <a:lnSpc>
                <a:spcPct val="100000"/>
              </a:lnSpc>
              <a:defRPr sz="2400" b="0" i="0" cap="none">
                <a:solidFill>
                  <a:srgbClr val="4F81BD"/>
                </a:solidFill>
                <a:latin typeface="Calibri Light"/>
                <a:cs typeface="Calibri Light"/>
              </a:defRPr>
            </a:lvl1pPr>
          </a:lstStyle>
          <a:p>
            <a:r>
              <a:rPr lang="x-none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8313" y="4836161"/>
            <a:ext cx="6216967" cy="853439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/>
          </p:nvPr>
        </p:nvSpPr>
        <p:spPr>
          <a:xfrm>
            <a:off x="468313" y="2976880"/>
            <a:ext cx="4195762" cy="477520"/>
          </a:xfrm>
          <a:prstGeom prst="rect">
            <a:avLst/>
          </a:prstGeom>
        </p:spPr>
        <p:txBody>
          <a:bodyPr vert="horz"/>
          <a:lstStyle>
            <a:lvl1pPr>
              <a:defRPr sz="1800"/>
            </a:lvl1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1"/>
          </p:nvPr>
        </p:nvSpPr>
        <p:spPr>
          <a:xfrm>
            <a:off x="468312" y="415925"/>
            <a:ext cx="1319847" cy="792163"/>
          </a:xfrm>
          <a:prstGeom prst="rect">
            <a:avLst/>
          </a:prstGeom>
        </p:spPr>
        <p:txBody>
          <a:bodyPr vert="horz"/>
          <a:lstStyle/>
          <a:p>
            <a:r>
              <a:rPr lang="x-none" smtClean="0"/>
              <a:t>Drag picture to placeholder or click icon to add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388445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4"/>
          </p:nvPr>
        </p:nvSpPr>
        <p:spPr>
          <a:xfrm>
            <a:off x="8293832" y="6372134"/>
            <a:ext cx="456831" cy="365125"/>
          </a:xfrm>
          <a:prstGeom prst="rect">
            <a:avLst/>
          </a:prstGeom>
        </p:spPr>
        <p:txBody>
          <a:bodyPr/>
          <a:lstStyle>
            <a:lvl1pPr algn="ctr">
              <a:defRPr sz="1400">
                <a:solidFill>
                  <a:schemeClr val="bg1"/>
                </a:solidFill>
              </a:defRPr>
            </a:lvl1pPr>
          </a:lstStyle>
          <a:p>
            <a:fld id="{34721BB1-432A-5344-92A7-E5681479A72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3245008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077357"/>
            <a:ext cx="4038600" cy="4154714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077357"/>
            <a:ext cx="4038600" cy="4154714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4"/>
          </p:nvPr>
        </p:nvSpPr>
        <p:spPr>
          <a:xfrm>
            <a:off x="8303992" y="6372134"/>
            <a:ext cx="456831" cy="365125"/>
          </a:xfrm>
          <a:prstGeom prst="rect">
            <a:avLst/>
          </a:prstGeom>
        </p:spPr>
        <p:txBody>
          <a:bodyPr/>
          <a:lstStyle>
            <a:lvl1pPr algn="ctr">
              <a:defRPr sz="1400">
                <a:solidFill>
                  <a:schemeClr val="bg1"/>
                </a:solidFill>
              </a:defRPr>
            </a:lvl1pPr>
          </a:lstStyle>
          <a:p>
            <a:fld id="{34721BB1-432A-5344-92A7-E5681479A72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5059008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6032500"/>
            <a:ext cx="8229600" cy="702582"/>
          </a:xfrm>
        </p:spPr>
        <p:txBody>
          <a:bodyPr/>
          <a:lstStyle>
            <a:lvl1pPr>
              <a:defRPr sz="1800" baseline="0"/>
            </a:lvl1pPr>
          </a:lstStyle>
          <a:p>
            <a:r>
              <a:rPr lang="en-US" dirty="0" smtClean="0"/>
              <a:t>Click to edit Figure/Table caption.</a:t>
            </a:r>
            <a:endParaRPr lang="en-US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4"/>
          </p:nvPr>
        </p:nvSpPr>
        <p:spPr>
          <a:xfrm>
            <a:off x="8293832" y="6372134"/>
            <a:ext cx="456831" cy="365125"/>
          </a:xfrm>
          <a:prstGeom prst="rect">
            <a:avLst/>
          </a:prstGeom>
        </p:spPr>
        <p:txBody>
          <a:bodyPr/>
          <a:lstStyle>
            <a:lvl1pPr algn="ctr">
              <a:defRPr sz="1400">
                <a:solidFill>
                  <a:schemeClr val="bg1"/>
                </a:solidFill>
              </a:defRPr>
            </a:lvl1pPr>
          </a:lstStyle>
          <a:p>
            <a:fld id="{34721BB1-432A-5344-92A7-E5681479A72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4951494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 userDrawn="1"/>
        </p:nvSpPr>
        <p:spPr>
          <a:xfrm>
            <a:off x="1371600" y="5140323"/>
            <a:ext cx="6400800" cy="2522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u="sng" dirty="0" err="1" smtClean="0">
                <a:solidFill>
                  <a:schemeClr val="tx2"/>
                </a:solidFill>
              </a:rPr>
              <a:t>SmartNet-Project.eu</a:t>
            </a:r>
            <a:endParaRPr lang="en-US" u="sng" dirty="0">
              <a:solidFill>
                <a:schemeClr val="tx2"/>
              </a:solidFill>
            </a:endParaRPr>
          </a:p>
        </p:txBody>
      </p:sp>
      <p:sp>
        <p:nvSpPr>
          <p:cNvPr id="40" name="TextBox 39"/>
          <p:cNvSpPr txBox="1"/>
          <p:nvPr userDrawn="1"/>
        </p:nvSpPr>
        <p:spPr>
          <a:xfrm>
            <a:off x="1808480" y="5598160"/>
            <a:ext cx="555752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>
                <a:solidFill>
                  <a:srgbClr val="4F81BD"/>
                </a:solidFill>
              </a:rPr>
              <a:t>This presentation reflects only the author’s view and the Innovation and Networks Executive Agency (INEA) is not responsible for any use that may be made of the information it contains.</a:t>
            </a:r>
          </a:p>
          <a:p>
            <a:pPr algn="ctr"/>
            <a:endParaRPr lang="en-US" sz="1200" dirty="0">
              <a:solidFill>
                <a:srgbClr val="4F81BD"/>
              </a:solidFill>
            </a:endParaRPr>
          </a:p>
        </p:txBody>
      </p:sp>
      <p:pic>
        <p:nvPicPr>
          <p:cNvPr id="2" name="Picture 1" descr="smartnet logos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62100" y="2349500"/>
            <a:ext cx="6016752" cy="21427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8355592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 userDrawn="1"/>
        </p:nvSpPr>
        <p:spPr>
          <a:xfrm>
            <a:off x="1950720" y="1981200"/>
            <a:ext cx="5303520" cy="5232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Thank</a:t>
            </a:r>
            <a:r>
              <a:rPr lang="en-US" sz="2800" baseline="0" dirty="0" smtClean="0"/>
              <a:t> You</a:t>
            </a:r>
            <a:endParaRPr lang="en-US" sz="2800" dirty="0"/>
          </a:p>
        </p:txBody>
      </p:sp>
      <p:sp>
        <p:nvSpPr>
          <p:cNvPr id="4" name="Rounded Rectangle 3"/>
          <p:cNvSpPr/>
          <p:nvPr userDrawn="1"/>
        </p:nvSpPr>
        <p:spPr>
          <a:xfrm>
            <a:off x="1859280" y="2865120"/>
            <a:ext cx="5394960" cy="3017520"/>
          </a:xfrm>
          <a:prstGeom prst="roundRect">
            <a:avLst>
              <a:gd name="adj" fmla="val 5814"/>
            </a:avLst>
          </a:prstGeom>
          <a:solidFill>
            <a:schemeClr val="lt1"/>
          </a:solidFill>
          <a:effectLst>
            <a:outerShdw blurRad="69850" dist="38100" dir="2700000" algn="tl" rotWithShape="0">
              <a:schemeClr val="accent3">
                <a:lumMod val="50000"/>
                <a:alpha val="14000"/>
              </a:scheme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0"/>
          </p:nvPr>
        </p:nvSpPr>
        <p:spPr>
          <a:xfrm>
            <a:off x="2184400" y="3200400"/>
            <a:ext cx="4784725" cy="2357438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2655646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emf"/><Relationship Id="rId4" Type="http://schemas.openxmlformats.org/officeDocument/2006/relationships/image" Target="../media/image2.emf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emf"/><Relationship Id="rId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powerpoint Title bg.em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588556" y="129037"/>
            <a:ext cx="10350499" cy="712669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429003"/>
            <a:ext cx="6010729" cy="169225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x-none" smtClean="0"/>
              <a:t>Click to edit Master title style</a:t>
            </a:r>
            <a:endParaRPr lang="en-US" dirty="0"/>
          </a:p>
        </p:txBody>
      </p:sp>
      <p:pic>
        <p:nvPicPr>
          <p:cNvPr id="7" name="Picture 6" descr="SmartNet-logo-horizontal.eps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065429" y="136971"/>
            <a:ext cx="5050712" cy="1304486"/>
          </a:xfrm>
          <a:prstGeom prst="rect">
            <a:avLst/>
          </a:prstGeom>
        </p:spPr>
      </p:pic>
      <p:sp>
        <p:nvSpPr>
          <p:cNvPr id="11" name="Text Placeholder 2"/>
          <p:cNvSpPr txBox="1">
            <a:spLocks/>
          </p:cNvSpPr>
          <p:nvPr/>
        </p:nvSpPr>
        <p:spPr>
          <a:xfrm>
            <a:off x="1483360" y="5799547"/>
            <a:ext cx="7244080" cy="74349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2000" kern="1200" baseline="0">
                <a:solidFill>
                  <a:srgbClr val="1F497D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This project has received funding from the European Union’s Horizon 2020</a:t>
            </a:r>
          </a:p>
          <a:p>
            <a:r>
              <a:rPr lang="en-US" sz="1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research and innovation </a:t>
            </a:r>
            <a:r>
              <a:rPr lang="en-US" sz="1000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programme</a:t>
            </a:r>
            <a:r>
              <a:rPr lang="en-US" sz="1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under grant agreement No 691405</a:t>
            </a:r>
            <a:endParaRPr lang="en-US" sz="10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12" name="Picture 11" descr="flag_yellow_eps.ps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57200" y="5860778"/>
            <a:ext cx="944880" cy="641624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4582161" y="1310640"/>
            <a:ext cx="4013199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solidFill>
                  <a:srgbClr val="1F497D"/>
                </a:solidFill>
              </a:rPr>
              <a:t>Smart TSO-DSO interaction schemes, market architectures and ICT Solutions for the integration of ancillary services from demand side management and distributed generation</a:t>
            </a:r>
          </a:p>
          <a:p>
            <a:pPr algn="ctr"/>
            <a:r>
              <a:rPr lang="en-US" sz="1000" dirty="0">
                <a:solidFill>
                  <a:srgbClr val="1F497D"/>
                </a:solidFill>
              </a:rPr>
              <a:t/>
            </a:r>
            <a:br>
              <a:rPr lang="en-US" sz="1000" dirty="0">
                <a:solidFill>
                  <a:srgbClr val="1F497D"/>
                </a:solidFill>
              </a:rPr>
            </a:br>
            <a:endParaRPr lang="en-US" sz="1000" dirty="0">
              <a:solidFill>
                <a:srgbClr val="1F497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843165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</p:sldLayoutIdLst>
  <p:hf hdr="0" ftr="0" dt="0"/>
  <p:txStyles>
    <p:titleStyle>
      <a:lvl1pPr algn="l" defTabSz="457200" rtl="0" eaLnBrk="1" latinLnBrk="0" hangingPunct="1">
        <a:lnSpc>
          <a:spcPct val="120000"/>
        </a:lnSpc>
        <a:spcBef>
          <a:spcPct val="0"/>
        </a:spcBef>
        <a:buNone/>
        <a:defRPr sz="3200" kern="1200">
          <a:solidFill>
            <a:srgbClr val="1F497D"/>
          </a:solidFill>
          <a:latin typeface="+mj-lt"/>
          <a:ea typeface="+mj-ea"/>
          <a:cs typeface="+mj-cs"/>
        </a:defRPr>
      </a:lvl1pPr>
    </p:titleStyle>
    <p:bodyStyle>
      <a:lvl1pPr marL="0" indent="0" algn="l" defTabSz="457200" rtl="0" eaLnBrk="1" latinLnBrk="0" hangingPunct="1">
        <a:spcBef>
          <a:spcPct val="20000"/>
        </a:spcBef>
        <a:buFont typeface="Arial"/>
        <a:buNone/>
        <a:defRPr sz="2000" kern="1200" baseline="0">
          <a:solidFill>
            <a:srgbClr val="1F497D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762000"/>
            <a:ext cx="8229600" cy="1138621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113642"/>
            <a:ext cx="8229600" cy="41637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pic>
        <p:nvPicPr>
          <p:cNvPr id="7" name="Picture 6" descr="SmartNet-logo-horizontal.eps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635449" y="158209"/>
            <a:ext cx="2337762" cy="603792"/>
          </a:xfrm>
          <a:prstGeom prst="rect">
            <a:avLst/>
          </a:prstGeom>
        </p:spPr>
      </p:pic>
      <p:sp>
        <p:nvSpPr>
          <p:cNvPr id="4" name="Oval 3"/>
          <p:cNvSpPr/>
          <p:nvPr/>
        </p:nvSpPr>
        <p:spPr>
          <a:xfrm>
            <a:off x="8354792" y="6390832"/>
            <a:ext cx="340804" cy="340804"/>
          </a:xfrm>
          <a:prstGeom prst="ellips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C0504D"/>
              </a:solidFill>
            </a:endParaRPr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4"/>
          </p:nvPr>
        </p:nvSpPr>
        <p:spPr>
          <a:xfrm>
            <a:off x="8303992" y="6372134"/>
            <a:ext cx="456831" cy="365125"/>
          </a:xfrm>
          <a:prstGeom prst="rect">
            <a:avLst/>
          </a:prstGeom>
        </p:spPr>
        <p:txBody>
          <a:bodyPr/>
          <a:lstStyle>
            <a:lvl1pPr algn="ctr">
              <a:defRPr sz="1400">
                <a:solidFill>
                  <a:schemeClr val="bg1"/>
                </a:solidFill>
              </a:defRPr>
            </a:lvl1pPr>
          </a:lstStyle>
          <a:p>
            <a:fld id="{34721BB1-432A-5344-92A7-E5681479A72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2813992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2" r:id="rId2"/>
    <p:sldLayoutId id="2147483654" r:id="rId3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3200" b="0" i="0" kern="1200">
          <a:solidFill>
            <a:schemeClr val="accent2"/>
          </a:solidFill>
          <a:latin typeface="Calibri Light"/>
          <a:ea typeface="+mj-ea"/>
          <a:cs typeface="Calibri Light"/>
        </a:defRPr>
      </a:lvl1pPr>
    </p:titleStyle>
    <p:bodyStyle>
      <a:lvl1pPr marL="342900" indent="-342900" algn="l" defTabSz="457200" rtl="0" eaLnBrk="1" latinLnBrk="0" hangingPunct="1">
        <a:lnSpc>
          <a:spcPct val="130000"/>
        </a:lnSpc>
        <a:spcBef>
          <a:spcPct val="20000"/>
        </a:spcBef>
        <a:buFont typeface="Wingdings" charset="2"/>
        <a:buChar char="§"/>
        <a:defRPr sz="2000" kern="1200">
          <a:solidFill>
            <a:schemeClr val="tx2"/>
          </a:solidFill>
          <a:latin typeface="Corbel"/>
          <a:ea typeface="+mn-ea"/>
          <a:cs typeface="Corbel"/>
        </a:defRPr>
      </a:lvl1pPr>
      <a:lvl2pPr marL="742950" indent="-285750" algn="l" defTabSz="457200" rtl="0" eaLnBrk="1" latinLnBrk="0" hangingPunct="1">
        <a:lnSpc>
          <a:spcPct val="130000"/>
        </a:lnSpc>
        <a:spcBef>
          <a:spcPct val="20000"/>
        </a:spcBef>
        <a:buFont typeface="Courier New"/>
        <a:buChar char="o"/>
        <a:defRPr sz="2000" kern="1200">
          <a:solidFill>
            <a:schemeClr val="tx2">
              <a:lumMod val="60000"/>
              <a:lumOff val="40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lnSpc>
          <a:spcPct val="130000"/>
        </a:lnSpc>
        <a:spcBef>
          <a:spcPct val="20000"/>
        </a:spcBef>
        <a:buFont typeface="Arial"/>
        <a:buChar char="•"/>
        <a:defRPr sz="1600" kern="1200">
          <a:solidFill>
            <a:schemeClr val="tx2">
              <a:lumMod val="60000"/>
              <a:lumOff val="40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lnSpc>
          <a:spcPct val="130000"/>
        </a:lnSpc>
        <a:spcBef>
          <a:spcPct val="20000"/>
        </a:spcBef>
        <a:buFont typeface="Arial"/>
        <a:buChar char="•"/>
        <a:defRPr sz="1600" kern="1200">
          <a:solidFill>
            <a:schemeClr val="tx2">
              <a:lumMod val="60000"/>
              <a:lumOff val="40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lnSpc>
          <a:spcPct val="130000"/>
        </a:lnSpc>
        <a:spcBef>
          <a:spcPct val="20000"/>
        </a:spcBef>
        <a:buFont typeface="Arial"/>
        <a:buChar char="•"/>
        <a:defRPr sz="1600" kern="1200">
          <a:solidFill>
            <a:schemeClr val="tx2">
              <a:lumMod val="60000"/>
              <a:lumOff val="40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SmartNet-logo-horizontal.eps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145189" y="494574"/>
            <a:ext cx="5050712" cy="13044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0979248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11" Type="http://schemas.openxmlformats.org/officeDocument/2006/relationships/image" Target="../media/image13.png"/><Relationship Id="rId5" Type="http://schemas.openxmlformats.org/officeDocument/2006/relationships/image" Target="../media/image7.png"/><Relationship Id="rId10" Type="http://schemas.openxmlformats.org/officeDocument/2006/relationships/image" Target="../media/image12.png"/><Relationship Id="rId4" Type="http://schemas.openxmlformats.org/officeDocument/2006/relationships/image" Target="../media/image6.png"/><Relationship Id="rId9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68313" y="3752125"/>
            <a:ext cx="6216967" cy="1381759"/>
          </a:xfrm>
        </p:spPr>
        <p:txBody>
          <a:bodyPr>
            <a:noAutofit/>
          </a:bodyPr>
          <a:lstStyle/>
          <a:p>
            <a:r>
              <a:rPr lang="en-US" noProof="0" dirty="0" smtClean="0"/>
              <a:t>Communication and ICT requirements for allowing system services from distribution grids</a:t>
            </a:r>
            <a:endParaRPr lang="en-US" noProof="0" dirty="0">
              <a:solidFill>
                <a:schemeClr val="accent1"/>
              </a:solidFill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noProof="0" dirty="0" smtClean="0"/>
              <a:t>Seppo Horsmanheimo, Principal Scientist, VTT</a:t>
            </a:r>
            <a:endParaRPr lang="en-US" noProof="0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468312" y="2976880"/>
            <a:ext cx="7304088" cy="477520"/>
          </a:xfrm>
        </p:spPr>
        <p:txBody>
          <a:bodyPr/>
          <a:lstStyle/>
          <a:p>
            <a:r>
              <a:rPr lang="en-US" sz="1600" noProof="0" dirty="0" smtClean="0"/>
              <a:t>IEEE PES PowerTech Manchester 2017</a:t>
            </a:r>
            <a:br>
              <a:rPr lang="en-US" sz="1600" noProof="0" dirty="0" smtClean="0"/>
            </a:br>
            <a:r>
              <a:rPr lang="en-US" sz="1600" noProof="0" dirty="0" smtClean="0"/>
              <a:t>SS03: Ancillary services from distribution networks | 19.06.2017</a:t>
            </a:r>
            <a:endParaRPr lang="en-US" sz="1600" noProof="0" dirty="0"/>
          </a:p>
        </p:txBody>
      </p:sp>
    </p:spTree>
    <p:extLst>
      <p:ext uri="{BB962C8B-B14F-4D97-AF65-F5344CB8AC3E}">
        <p14:creationId xmlns:p14="http://schemas.microsoft.com/office/powerpoint/2010/main" xmlns="" val="1206811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2413358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4294967295"/>
          </p:nvPr>
        </p:nvSpPr>
        <p:spPr>
          <a:xfrm>
            <a:off x="2072640" y="3231198"/>
            <a:ext cx="4998720" cy="2204402"/>
          </a:xfrm>
          <a:prstGeom prst="rect">
            <a:avLst/>
          </a:prstGeom>
        </p:spPr>
        <p:txBody>
          <a:bodyPr/>
          <a:lstStyle/>
          <a:p>
            <a:pPr marL="0" indent="0">
              <a:buNone/>
            </a:pPr>
            <a:r>
              <a:rPr lang="en-US" sz="2400" noProof="0" dirty="0" smtClean="0"/>
              <a:t>Seppo Horsmanheimo</a:t>
            </a:r>
          </a:p>
          <a:p>
            <a:pPr marL="0" indent="0">
              <a:lnSpc>
                <a:spcPct val="150000"/>
              </a:lnSpc>
              <a:buNone/>
            </a:pPr>
            <a:endParaRPr lang="en-US" sz="1800" b="1" noProof="0" dirty="0" smtClean="0">
              <a:solidFill>
                <a:schemeClr val="tx2">
                  <a:lumMod val="50000"/>
                </a:schemeClr>
              </a:solidFill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en-US" sz="1800" b="1" noProof="0" dirty="0" smtClean="0">
                <a:solidFill>
                  <a:schemeClr val="tx2">
                    <a:lumMod val="50000"/>
                  </a:schemeClr>
                </a:solidFill>
              </a:rPr>
              <a:t>Contact Information</a:t>
            </a:r>
          </a:p>
          <a:p>
            <a:pPr marL="0" indent="0">
              <a:buNone/>
            </a:pPr>
            <a:r>
              <a:rPr lang="en-US" sz="1600" noProof="0" dirty="0"/>
              <a:t>Affiliation:		</a:t>
            </a:r>
            <a:r>
              <a:rPr lang="en-US" sz="1400" noProof="0" dirty="0" smtClean="0"/>
              <a:t>VTT</a:t>
            </a:r>
            <a:br>
              <a:rPr lang="en-US" sz="1400" noProof="0" dirty="0" smtClean="0"/>
            </a:br>
            <a:r>
              <a:rPr lang="en-US" sz="1400" noProof="0" dirty="0" smtClean="0"/>
              <a:t>			TECHNICAL RESEARCH CENTRE OF FINLAND LTD</a:t>
            </a:r>
            <a:endParaRPr lang="en-US" sz="1400" noProof="0" dirty="0"/>
          </a:p>
          <a:p>
            <a:pPr marL="0" indent="0">
              <a:buNone/>
            </a:pPr>
            <a:r>
              <a:rPr lang="en-US" sz="1600" noProof="0" dirty="0" smtClean="0"/>
              <a:t>Phone:		+358 40 5423 599</a:t>
            </a:r>
            <a:endParaRPr lang="en-US" sz="1600" noProof="0" dirty="0"/>
          </a:p>
          <a:p>
            <a:pPr marL="0" indent="0">
              <a:buNone/>
            </a:pPr>
            <a:r>
              <a:rPr lang="en-US" sz="1600" noProof="0" dirty="0"/>
              <a:t>Email</a:t>
            </a:r>
            <a:r>
              <a:rPr lang="en-US" sz="1600" noProof="0" dirty="0" smtClean="0"/>
              <a:t>:		seppo.horsmanheimo@vtt.fi</a:t>
            </a:r>
            <a:endParaRPr lang="en-US" sz="1600" noProof="0" dirty="0"/>
          </a:p>
          <a:p>
            <a:endParaRPr lang="en-US" noProof="0" dirty="0"/>
          </a:p>
        </p:txBody>
      </p:sp>
      <p:pic>
        <p:nvPicPr>
          <p:cNvPr id="1026" name="Picture 2" descr="Kuvahaun tulos haulle VTT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43956" y="4004212"/>
            <a:ext cx="1836420" cy="6487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938039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Background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lvl="0"/>
            <a:r>
              <a:rPr lang="en-US" dirty="0" smtClean="0"/>
              <a:t>Today, resources connected to the distribution grid are providing limited ancillary services.</a:t>
            </a:r>
          </a:p>
          <a:p>
            <a:pPr lvl="0"/>
            <a:r>
              <a:rPr lang="en-US" dirty="0" smtClean="0"/>
              <a:t>In the future, smart grid offers new ancillary services facilitating wider range of market participants such as renewable energy sources, aggregators, consumers, and new types of stakeholders.</a:t>
            </a:r>
          </a:p>
          <a:p>
            <a:pPr lvl="0"/>
            <a:r>
              <a:rPr lang="en-US" dirty="0" smtClean="0"/>
              <a:t>Especially, large-scale deployment of distributed generation and storage are boosting the utilization of automation and ICT.</a:t>
            </a:r>
          </a:p>
          <a:p>
            <a:pPr lvl="0"/>
            <a:r>
              <a:rPr lang="en-US" dirty="0" smtClean="0"/>
              <a:t>The foreseen bidirectional energy and information flows make the requirements for ICT more versatile and more demanding.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4721BB1-432A-5344-92A7-E5681479A72E}" type="slidenum">
              <a:rPr lang="en-GB" smtClean="0"/>
              <a:pPr/>
              <a:t>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="" val="4176344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Challenge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dirty="0" smtClean="0"/>
              <a:t>In order to fully exploit the potential offered by future ICT technologies, we need to be able to identify the actual requirements.</a:t>
            </a:r>
          </a:p>
          <a:p>
            <a:r>
              <a:rPr lang="en-US" dirty="0" smtClean="0"/>
              <a:t>The challenge is that it will take some time before new TSO-DSO coordination schemes are realized.</a:t>
            </a:r>
          </a:p>
          <a:p>
            <a:r>
              <a:rPr lang="en-US" dirty="0" smtClean="0"/>
              <a:t>Meanwhile, ICT systems and communication technologies evolve even faster making it more difficult to choose the suitable communication technologies for different parts of the energy system.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4721BB1-432A-5344-92A7-E5681479A72E}" type="slidenum">
              <a:rPr lang="en-GB" smtClean="0"/>
              <a:pPr/>
              <a:t>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="" val="1819930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 technologies with new opportunities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4721BB1-432A-5344-92A7-E5681479A72E}" type="slidenum">
              <a:rPr lang="en-GB" smtClean="0"/>
              <a:pPr/>
              <a:t>4</a:t>
            </a:fld>
            <a:endParaRPr lang="en-GB" dirty="0"/>
          </a:p>
        </p:txBody>
      </p:sp>
      <p:sp>
        <p:nvSpPr>
          <p:cNvPr id="9" name="Isosceles Triangle 8"/>
          <p:cNvSpPr/>
          <p:nvPr/>
        </p:nvSpPr>
        <p:spPr bwMode="auto">
          <a:xfrm>
            <a:off x="1475656" y="1661475"/>
            <a:ext cx="6192688" cy="3960440"/>
          </a:xfrm>
          <a:prstGeom prst="triangle">
            <a:avLst/>
          </a:prstGeom>
          <a:solidFill>
            <a:schemeClr val="bg2">
              <a:lumMod val="20000"/>
              <a:lumOff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303063" y="1570041"/>
            <a:ext cx="25378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 smtClean="0">
                <a:solidFill>
                  <a:srgbClr val="FF0000"/>
                </a:solidFill>
                <a:latin typeface="Berlin Sans FB Demi" panose="020E0802020502020306" pitchFamily="34" charset="0"/>
              </a:rPr>
              <a:t>Media content delivery</a:t>
            </a:r>
            <a:endParaRPr lang="en-GB" dirty="0">
              <a:solidFill>
                <a:srgbClr val="FF0000"/>
              </a:solidFill>
              <a:latin typeface="Berlin Sans FB Demi" panose="020E0802020502020306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800682" y="5654172"/>
            <a:ext cx="246093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  <a:latin typeface="Berlin Sans FB Demi" panose="020E0802020502020306" pitchFamily="34" charset="0"/>
              </a:rPr>
              <a:t>Massive Machine </a:t>
            </a:r>
            <a:br>
              <a:rPr lang="en-GB" dirty="0" smtClean="0">
                <a:solidFill>
                  <a:srgbClr val="FF0000"/>
                </a:solidFill>
                <a:latin typeface="Berlin Sans FB Demi" panose="020E0802020502020306" pitchFamily="34" charset="0"/>
              </a:rPr>
            </a:br>
            <a:r>
              <a:rPr lang="en-GB" dirty="0" smtClean="0">
                <a:solidFill>
                  <a:srgbClr val="FF0000"/>
                </a:solidFill>
                <a:latin typeface="Berlin Sans FB Demi" panose="020E0802020502020306" pitchFamily="34" charset="0"/>
              </a:rPr>
              <a:t>Type Communications</a:t>
            </a:r>
            <a:endParaRPr lang="en-GB" dirty="0">
              <a:solidFill>
                <a:srgbClr val="FF0000"/>
              </a:solidFill>
              <a:latin typeface="Berlin Sans FB Demi" panose="020E0802020502020306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653794" y="5649107"/>
            <a:ext cx="306045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  <a:latin typeface="Berlin Sans FB Demi" panose="020E0802020502020306" pitchFamily="34" charset="0"/>
              </a:rPr>
              <a:t>Ultra-Reliable Low Latency </a:t>
            </a:r>
            <a:br>
              <a:rPr lang="en-GB" dirty="0" smtClean="0">
                <a:solidFill>
                  <a:srgbClr val="FF0000"/>
                </a:solidFill>
                <a:latin typeface="Berlin Sans FB Demi" panose="020E0802020502020306" pitchFamily="34" charset="0"/>
              </a:rPr>
            </a:br>
            <a:r>
              <a:rPr lang="en-GB" dirty="0" smtClean="0">
                <a:solidFill>
                  <a:srgbClr val="FF0000"/>
                </a:solidFill>
                <a:latin typeface="Berlin Sans FB Demi" panose="020E0802020502020306" pitchFamily="34" charset="0"/>
              </a:rPr>
              <a:t>Communications</a:t>
            </a:r>
            <a:endParaRPr lang="en-GB" dirty="0">
              <a:solidFill>
                <a:srgbClr val="FF0000"/>
              </a:solidFill>
              <a:latin typeface="Berlin Sans FB Demi" panose="020E0802020502020306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7201998" y="3674700"/>
            <a:ext cx="176317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i="1" dirty="0" smtClean="0">
                <a:solidFill>
                  <a:srgbClr val="0070C0"/>
                </a:solidFill>
              </a:rPr>
              <a:t>h</a:t>
            </a:r>
            <a:r>
              <a:rPr lang="en-GB" sz="1800" i="1" dirty="0" smtClean="0">
                <a:solidFill>
                  <a:srgbClr val="0070C0"/>
                </a:solidFill>
              </a:rPr>
              <a:t>igh reliability</a:t>
            </a:r>
          </a:p>
          <a:p>
            <a:r>
              <a:rPr lang="en-GB" i="1" dirty="0" smtClean="0">
                <a:solidFill>
                  <a:srgbClr val="0070C0"/>
                </a:solidFill>
              </a:rPr>
              <a:t>h</a:t>
            </a:r>
            <a:r>
              <a:rPr lang="en-GB" sz="1800" i="1" dirty="0" smtClean="0">
                <a:solidFill>
                  <a:srgbClr val="0070C0"/>
                </a:solidFill>
              </a:rPr>
              <a:t>igh availability</a:t>
            </a:r>
          </a:p>
          <a:p>
            <a:r>
              <a:rPr lang="en-GB" i="1" dirty="0" smtClean="0">
                <a:solidFill>
                  <a:srgbClr val="0070C0"/>
                </a:solidFill>
              </a:rPr>
              <a:t>u</a:t>
            </a:r>
            <a:r>
              <a:rPr lang="en-GB" sz="1800" i="1" dirty="0" smtClean="0">
                <a:solidFill>
                  <a:srgbClr val="0070C0"/>
                </a:solidFill>
              </a:rPr>
              <a:t>ltra-low latency</a:t>
            </a:r>
            <a:endParaRPr lang="en-GB" sz="1800" i="1" dirty="0">
              <a:solidFill>
                <a:srgbClr val="0070C0"/>
              </a:solidFill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5808242" y="2007967"/>
            <a:ext cx="180850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i="1" dirty="0" smtClean="0">
                <a:solidFill>
                  <a:srgbClr val="0070C0"/>
                </a:solidFill>
              </a:rPr>
              <a:t>h</a:t>
            </a:r>
            <a:r>
              <a:rPr lang="en-GB" sz="1800" i="1" dirty="0" smtClean="0">
                <a:solidFill>
                  <a:srgbClr val="0070C0"/>
                </a:solidFill>
              </a:rPr>
              <a:t>igh data rates</a:t>
            </a:r>
          </a:p>
          <a:p>
            <a:r>
              <a:rPr lang="en-GB" i="1" dirty="0" smtClean="0"/>
              <a:t>l</a:t>
            </a:r>
            <a:r>
              <a:rPr lang="en-GB" sz="1800" i="1" dirty="0" smtClean="0"/>
              <a:t>ow latency</a:t>
            </a:r>
          </a:p>
          <a:p>
            <a:r>
              <a:rPr lang="en-GB" i="1" dirty="0" smtClean="0"/>
              <a:t>VR/AR</a:t>
            </a:r>
          </a:p>
          <a:p>
            <a:r>
              <a:rPr lang="en-GB" i="1" dirty="0" smtClean="0"/>
              <a:t>p</a:t>
            </a:r>
            <a:r>
              <a:rPr lang="en-GB" sz="1800" i="1" dirty="0" smtClean="0"/>
              <a:t>ublic authorities</a:t>
            </a:r>
            <a:endParaRPr lang="en-GB" sz="1800" i="1" dirty="0"/>
          </a:p>
        </p:txBody>
      </p:sp>
      <p:sp>
        <p:nvSpPr>
          <p:cNvPr id="15" name="TextBox 14"/>
          <p:cNvSpPr txBox="1"/>
          <p:nvPr/>
        </p:nvSpPr>
        <p:spPr>
          <a:xfrm>
            <a:off x="4163484" y="3826878"/>
            <a:ext cx="93326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4800" dirty="0" smtClean="0">
                <a:solidFill>
                  <a:srgbClr val="FF0000"/>
                </a:solidFill>
                <a:latin typeface="Berlin Sans FB Demi" panose="020E0802020502020306" pitchFamily="34" charset="0"/>
              </a:rPr>
              <a:t>5G</a:t>
            </a:r>
            <a:endParaRPr lang="en-GB" sz="4800" dirty="0">
              <a:solidFill>
                <a:srgbClr val="FF0000"/>
              </a:solidFill>
              <a:latin typeface="Berlin Sans FB Demi" panose="020E0802020502020306" pitchFamily="34" charset="0"/>
            </a:endParaRPr>
          </a:p>
        </p:txBody>
      </p:sp>
      <p:grpSp>
        <p:nvGrpSpPr>
          <p:cNvPr id="20" name="Group 19"/>
          <p:cNvGrpSpPr/>
          <p:nvPr/>
        </p:nvGrpSpPr>
        <p:grpSpPr>
          <a:xfrm>
            <a:off x="5616120" y="3915218"/>
            <a:ext cx="720000" cy="720000"/>
            <a:chOff x="6753200" y="4581128"/>
            <a:chExt cx="682569" cy="663572"/>
          </a:xfrm>
        </p:grpSpPr>
        <p:sp>
          <p:nvSpPr>
            <p:cNvPr id="21" name="Rounded Rectangle 19"/>
            <p:cNvSpPr>
              <a:spLocks noChangeArrowheads="1"/>
            </p:cNvSpPr>
            <p:nvPr/>
          </p:nvSpPr>
          <p:spPr bwMode="auto">
            <a:xfrm>
              <a:off x="6753200" y="4581128"/>
              <a:ext cx="648000" cy="648000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28575" algn="ctr">
              <a:noFill/>
              <a:round/>
              <a:headEnd/>
              <a:tailEnd/>
            </a:ln>
          </p:spPr>
          <p:txBody>
            <a:bodyPr/>
            <a:lstStyle>
              <a:lvl1pPr eaLnBrk="0" hangingPunct="0">
                <a:spcBef>
                  <a:spcPct val="20000"/>
                </a:spcBef>
                <a:buClr>
                  <a:srgbClr val="000099"/>
                </a:buClr>
                <a:buFont typeface="Wingdings" pitchFamily="2" charset="2"/>
                <a:buChar char="§"/>
                <a:defRPr sz="2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rgbClr val="000099"/>
                </a:buClr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rgbClr val="000099"/>
                </a:buClr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rgbClr val="000099"/>
                </a:buClr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rgbClr val="000099"/>
                </a:buClr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0099"/>
                </a:buClr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0099"/>
                </a:buClr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0099"/>
                </a:buClr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0099"/>
                </a:buClr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>
                <a:spcBef>
                  <a:spcPct val="0"/>
                </a:spcBef>
                <a:buClrTx/>
                <a:buFontTx/>
                <a:buNone/>
              </a:pPr>
              <a:endParaRPr lang="en-GB" altLang="fi-FI" sz="2400" dirty="0"/>
            </a:p>
          </p:txBody>
        </p:sp>
        <p:grpSp>
          <p:nvGrpSpPr>
            <p:cNvPr id="22" name="Group 21"/>
            <p:cNvGrpSpPr/>
            <p:nvPr/>
          </p:nvGrpSpPr>
          <p:grpSpPr>
            <a:xfrm>
              <a:off x="6765412" y="4581128"/>
              <a:ext cx="670357" cy="663572"/>
              <a:chOff x="6765412" y="4581128"/>
              <a:chExt cx="670357" cy="663572"/>
            </a:xfrm>
          </p:grpSpPr>
          <p:pic>
            <p:nvPicPr>
              <p:cNvPr id="23" name="Picture 2" descr="C:\Users\mmmiia\AppData\Local\Microsoft\Windows\Temporary Internet Files\Content.IE5\GY0V3XKN\Crane_Hook_-_Noun_project_4635.svg[1].png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815056" y="4581128"/>
                <a:ext cx="620713" cy="620713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24" name="Rounded Rectangle 19"/>
              <p:cNvSpPr>
                <a:spLocks noChangeArrowheads="1"/>
              </p:cNvSpPr>
              <p:nvPr/>
            </p:nvSpPr>
            <p:spPr bwMode="auto">
              <a:xfrm>
                <a:off x="6765412" y="4596700"/>
                <a:ext cx="648000" cy="648000"/>
              </a:xfrm>
              <a:prstGeom prst="roundRect">
                <a:avLst>
                  <a:gd name="adj" fmla="val 16667"/>
                </a:avLst>
              </a:prstGeom>
              <a:noFill/>
              <a:ln w="28575" algn="ctr">
                <a:solidFill>
                  <a:schemeClr val="tx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lvl1pPr eaLnBrk="0" hangingPunct="0">
                  <a:spcBef>
                    <a:spcPct val="20000"/>
                  </a:spcBef>
                  <a:buClr>
                    <a:srgbClr val="000099"/>
                  </a:buClr>
                  <a:buFont typeface="Wingdings" pitchFamily="2" charset="2"/>
                  <a:buChar char="§"/>
                  <a:defRPr sz="22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lr>
                    <a:srgbClr val="000099"/>
                  </a:buClr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lr>
                    <a:srgbClr val="000099"/>
                  </a:buClr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lr>
                    <a:srgbClr val="000099"/>
                  </a:buClr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lr>
                    <a:srgbClr val="000099"/>
                  </a:buClr>
                  <a:buFont typeface="Wingdings" pitchFamily="2" charset="2"/>
                  <a:buChar char="§"/>
                  <a:defRPr sz="14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000099"/>
                  </a:buClr>
                  <a:buFont typeface="Wingdings" pitchFamily="2" charset="2"/>
                  <a:buChar char="§"/>
                  <a:defRPr sz="14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000099"/>
                  </a:buClr>
                  <a:buFont typeface="Wingdings" pitchFamily="2" charset="2"/>
                  <a:buChar char="§"/>
                  <a:defRPr sz="14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000099"/>
                  </a:buClr>
                  <a:buFont typeface="Wingdings" pitchFamily="2" charset="2"/>
                  <a:buChar char="§"/>
                  <a:defRPr sz="14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000099"/>
                  </a:buClr>
                  <a:buFont typeface="Wingdings" pitchFamily="2" charset="2"/>
                  <a:buChar char="§"/>
                  <a:defRPr sz="14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>
                  <a:spcBef>
                    <a:spcPct val="0"/>
                  </a:spcBef>
                  <a:buClrTx/>
                  <a:buFontTx/>
                  <a:buNone/>
                </a:pPr>
                <a:endParaRPr lang="en-GB" altLang="fi-FI" sz="2400" dirty="0"/>
              </a:p>
            </p:txBody>
          </p:sp>
        </p:grpSp>
      </p:grpSp>
      <p:grpSp>
        <p:nvGrpSpPr>
          <p:cNvPr id="25" name="Group 24"/>
          <p:cNvGrpSpPr/>
          <p:nvPr/>
        </p:nvGrpSpPr>
        <p:grpSpPr>
          <a:xfrm>
            <a:off x="5380539" y="4678311"/>
            <a:ext cx="720000" cy="728093"/>
            <a:chOff x="8039183" y="5234299"/>
            <a:chExt cx="720000" cy="728093"/>
          </a:xfrm>
        </p:grpSpPr>
        <p:sp>
          <p:nvSpPr>
            <p:cNvPr id="26" name="Rounded Rectangle 19"/>
            <p:cNvSpPr>
              <a:spLocks noChangeArrowheads="1"/>
            </p:cNvSpPr>
            <p:nvPr/>
          </p:nvSpPr>
          <p:spPr bwMode="auto">
            <a:xfrm>
              <a:off x="8039183" y="5234299"/>
              <a:ext cx="720000" cy="720000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28575" algn="ctr">
              <a:noFill/>
              <a:round/>
              <a:headEnd/>
              <a:tailEnd/>
            </a:ln>
          </p:spPr>
          <p:txBody>
            <a:bodyPr/>
            <a:lstStyle>
              <a:lvl1pPr eaLnBrk="0" hangingPunct="0">
                <a:spcBef>
                  <a:spcPct val="20000"/>
                </a:spcBef>
                <a:buClr>
                  <a:srgbClr val="000099"/>
                </a:buClr>
                <a:buFont typeface="Wingdings" pitchFamily="2" charset="2"/>
                <a:buChar char="§"/>
                <a:defRPr sz="2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rgbClr val="000099"/>
                </a:buClr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rgbClr val="000099"/>
                </a:buClr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rgbClr val="000099"/>
                </a:buClr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rgbClr val="000099"/>
                </a:buClr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0099"/>
                </a:buClr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0099"/>
                </a:buClr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0099"/>
                </a:buClr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0099"/>
                </a:buClr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>
                <a:spcBef>
                  <a:spcPct val="0"/>
                </a:spcBef>
                <a:buClrTx/>
                <a:buFontTx/>
                <a:buNone/>
              </a:pPr>
              <a:endParaRPr lang="en-GB" altLang="fi-FI" sz="2400" dirty="0"/>
            </a:p>
          </p:txBody>
        </p:sp>
        <p:pic>
          <p:nvPicPr>
            <p:cNvPr id="27" name="Picture 3" descr="C:\Users\mmmiia\AppData\Local\Microsoft\Windows\Temporary Internet Files\Content.IE5\2XN1GBUK\ASm92[1].png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160343" y="5355459"/>
              <a:ext cx="477680" cy="47768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8" name="Rounded Rectangle 19"/>
            <p:cNvSpPr>
              <a:spLocks noChangeArrowheads="1"/>
            </p:cNvSpPr>
            <p:nvPr/>
          </p:nvSpPr>
          <p:spPr bwMode="auto">
            <a:xfrm>
              <a:off x="8039183" y="5242392"/>
              <a:ext cx="720000" cy="720000"/>
            </a:xfrm>
            <a:prstGeom prst="roundRect">
              <a:avLst>
                <a:gd name="adj" fmla="val 16667"/>
              </a:avLst>
            </a:prstGeom>
            <a:noFill/>
            <a:ln w="28575" algn="ctr">
              <a:solidFill>
                <a:schemeClr val="tx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spcBef>
                  <a:spcPct val="20000"/>
                </a:spcBef>
                <a:buClr>
                  <a:srgbClr val="000099"/>
                </a:buClr>
                <a:buFont typeface="Wingdings" pitchFamily="2" charset="2"/>
                <a:buChar char="§"/>
                <a:defRPr sz="2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rgbClr val="000099"/>
                </a:buClr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rgbClr val="000099"/>
                </a:buClr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rgbClr val="000099"/>
                </a:buClr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rgbClr val="000099"/>
                </a:buClr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0099"/>
                </a:buClr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0099"/>
                </a:buClr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0099"/>
                </a:buClr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0099"/>
                </a:buClr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>
                <a:spcBef>
                  <a:spcPct val="0"/>
                </a:spcBef>
                <a:buClrTx/>
                <a:buFontTx/>
                <a:buNone/>
              </a:pPr>
              <a:endParaRPr lang="en-GB" altLang="fi-FI" sz="2400" dirty="0"/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6152298" y="4535053"/>
            <a:ext cx="1080000" cy="1080000"/>
            <a:chOff x="6177134" y="4221088"/>
            <a:chExt cx="900002" cy="900003"/>
          </a:xfrm>
          <a:effectLst>
            <a:outerShdw blurRad="25400" dist="50800" dir="2700000" sx="103000" sy="103000" algn="tl" rotWithShape="0">
              <a:prstClr val="black">
                <a:alpha val="40000"/>
              </a:prstClr>
            </a:outerShdw>
          </a:effectLst>
        </p:grpSpPr>
        <p:sp>
          <p:nvSpPr>
            <p:cNvPr id="30" name="Rounded Rectangle 19"/>
            <p:cNvSpPr>
              <a:spLocks noChangeArrowheads="1"/>
            </p:cNvSpPr>
            <p:nvPr/>
          </p:nvSpPr>
          <p:spPr bwMode="auto">
            <a:xfrm>
              <a:off x="6177136" y="4221088"/>
              <a:ext cx="900000" cy="900000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28575" algn="ctr">
              <a:noFill/>
              <a:round/>
              <a:headEnd/>
              <a:tailEnd/>
            </a:ln>
          </p:spPr>
          <p:txBody>
            <a:bodyPr/>
            <a:lstStyle>
              <a:lvl1pPr eaLnBrk="0" hangingPunct="0">
                <a:spcBef>
                  <a:spcPct val="20000"/>
                </a:spcBef>
                <a:buClr>
                  <a:srgbClr val="000099"/>
                </a:buClr>
                <a:buFont typeface="Wingdings" pitchFamily="2" charset="2"/>
                <a:buChar char="§"/>
                <a:defRPr sz="2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rgbClr val="000099"/>
                </a:buClr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rgbClr val="000099"/>
                </a:buClr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rgbClr val="000099"/>
                </a:buClr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rgbClr val="000099"/>
                </a:buClr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0099"/>
                </a:buClr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0099"/>
                </a:buClr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0099"/>
                </a:buClr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0099"/>
                </a:buClr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>
                <a:spcBef>
                  <a:spcPct val="0"/>
                </a:spcBef>
                <a:buClrTx/>
                <a:buFontTx/>
                <a:buNone/>
              </a:pPr>
              <a:endParaRPr lang="en-GB" altLang="fi-FI" sz="2400" dirty="0"/>
            </a:p>
          </p:txBody>
        </p:sp>
        <p:sp>
          <p:nvSpPr>
            <p:cNvPr id="31" name="Rounded Rectangle 19"/>
            <p:cNvSpPr>
              <a:spLocks noChangeArrowheads="1"/>
            </p:cNvSpPr>
            <p:nvPr/>
          </p:nvSpPr>
          <p:spPr bwMode="auto">
            <a:xfrm>
              <a:off x="6177134" y="4221091"/>
              <a:ext cx="900000" cy="900000"/>
            </a:xfrm>
            <a:prstGeom prst="roundRect">
              <a:avLst>
                <a:gd name="adj" fmla="val 16667"/>
              </a:avLst>
            </a:prstGeom>
            <a:noFill/>
            <a:ln w="28575" algn="ctr">
              <a:solidFill>
                <a:schemeClr val="tx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spcBef>
                  <a:spcPct val="20000"/>
                </a:spcBef>
                <a:buClr>
                  <a:srgbClr val="000099"/>
                </a:buClr>
                <a:buFont typeface="Wingdings" pitchFamily="2" charset="2"/>
                <a:buChar char="§"/>
                <a:defRPr sz="2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rgbClr val="000099"/>
                </a:buClr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rgbClr val="000099"/>
                </a:buClr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rgbClr val="000099"/>
                </a:buClr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rgbClr val="000099"/>
                </a:buClr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0099"/>
                </a:buClr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0099"/>
                </a:buClr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0099"/>
                </a:buClr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0099"/>
                </a:buClr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>
                <a:spcBef>
                  <a:spcPct val="0"/>
                </a:spcBef>
                <a:buClrTx/>
                <a:buFontTx/>
                <a:buNone/>
              </a:pPr>
              <a:endParaRPr lang="en-GB" altLang="fi-FI" sz="2400" dirty="0"/>
            </a:p>
          </p:txBody>
        </p:sp>
        <p:pic>
          <p:nvPicPr>
            <p:cNvPr id="32" name="Picture 26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 rot="19399492">
              <a:off x="6296649" y="4448879"/>
              <a:ext cx="660965" cy="4444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0" name="Group 9"/>
          <p:cNvGrpSpPr/>
          <p:nvPr/>
        </p:nvGrpSpPr>
        <p:grpSpPr>
          <a:xfrm>
            <a:off x="3544242" y="2821306"/>
            <a:ext cx="720000" cy="728093"/>
            <a:chOff x="537696" y="3040632"/>
            <a:chExt cx="720000" cy="728093"/>
          </a:xfrm>
        </p:grpSpPr>
        <p:grpSp>
          <p:nvGrpSpPr>
            <p:cNvPr id="11" name="Group 10"/>
            <p:cNvGrpSpPr/>
            <p:nvPr/>
          </p:nvGrpSpPr>
          <p:grpSpPr>
            <a:xfrm>
              <a:off x="537696" y="3040632"/>
              <a:ext cx="720000" cy="728093"/>
              <a:chOff x="8039183" y="5234299"/>
              <a:chExt cx="720000" cy="728093"/>
            </a:xfrm>
          </p:grpSpPr>
          <p:sp>
            <p:nvSpPr>
              <p:cNvPr id="13" name="Rounded Rectangle 19"/>
              <p:cNvSpPr>
                <a:spLocks noChangeArrowheads="1"/>
              </p:cNvSpPr>
              <p:nvPr/>
            </p:nvSpPr>
            <p:spPr bwMode="auto">
              <a:xfrm>
                <a:off x="8039183" y="5234299"/>
                <a:ext cx="720000" cy="720000"/>
              </a:xfrm>
              <a:prstGeom prst="roundRect">
                <a:avLst>
                  <a:gd name="adj" fmla="val 16667"/>
                </a:avLst>
              </a:prstGeom>
              <a:solidFill>
                <a:schemeClr val="bg1"/>
              </a:solidFill>
              <a:ln w="28575" algn="ctr">
                <a:noFill/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spcBef>
                    <a:spcPct val="20000"/>
                  </a:spcBef>
                  <a:buClr>
                    <a:srgbClr val="000099"/>
                  </a:buClr>
                  <a:buFont typeface="Wingdings" pitchFamily="2" charset="2"/>
                  <a:buChar char="§"/>
                  <a:defRPr sz="22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lr>
                    <a:srgbClr val="000099"/>
                  </a:buClr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lr>
                    <a:srgbClr val="000099"/>
                  </a:buClr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lr>
                    <a:srgbClr val="000099"/>
                  </a:buClr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lr>
                    <a:srgbClr val="000099"/>
                  </a:buClr>
                  <a:buFont typeface="Wingdings" pitchFamily="2" charset="2"/>
                  <a:buChar char="§"/>
                  <a:defRPr sz="14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000099"/>
                  </a:buClr>
                  <a:buFont typeface="Wingdings" pitchFamily="2" charset="2"/>
                  <a:buChar char="§"/>
                  <a:defRPr sz="14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000099"/>
                  </a:buClr>
                  <a:buFont typeface="Wingdings" pitchFamily="2" charset="2"/>
                  <a:buChar char="§"/>
                  <a:defRPr sz="14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000099"/>
                  </a:buClr>
                  <a:buFont typeface="Wingdings" pitchFamily="2" charset="2"/>
                  <a:buChar char="§"/>
                  <a:defRPr sz="14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000099"/>
                  </a:buClr>
                  <a:buFont typeface="Wingdings" pitchFamily="2" charset="2"/>
                  <a:buChar char="§"/>
                  <a:defRPr sz="14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>
                  <a:spcBef>
                    <a:spcPct val="0"/>
                  </a:spcBef>
                  <a:buClrTx/>
                  <a:buFontTx/>
                  <a:buNone/>
                </a:pPr>
                <a:endParaRPr lang="en-GB" altLang="fi-FI" sz="2400" dirty="0"/>
              </a:p>
            </p:txBody>
          </p:sp>
          <p:sp>
            <p:nvSpPr>
              <p:cNvPr id="14" name="Rounded Rectangle 19"/>
              <p:cNvSpPr>
                <a:spLocks noChangeArrowheads="1"/>
              </p:cNvSpPr>
              <p:nvPr/>
            </p:nvSpPr>
            <p:spPr bwMode="auto">
              <a:xfrm>
                <a:off x="8039183" y="5242392"/>
                <a:ext cx="720000" cy="720000"/>
              </a:xfrm>
              <a:prstGeom prst="roundRect">
                <a:avLst>
                  <a:gd name="adj" fmla="val 16667"/>
                </a:avLst>
              </a:prstGeom>
              <a:noFill/>
              <a:ln w="28575" algn="ctr">
                <a:solidFill>
                  <a:schemeClr val="tx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lvl1pPr eaLnBrk="0" hangingPunct="0">
                  <a:spcBef>
                    <a:spcPct val="20000"/>
                  </a:spcBef>
                  <a:buClr>
                    <a:srgbClr val="000099"/>
                  </a:buClr>
                  <a:buFont typeface="Wingdings" pitchFamily="2" charset="2"/>
                  <a:buChar char="§"/>
                  <a:defRPr sz="22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lr>
                    <a:srgbClr val="000099"/>
                  </a:buClr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lr>
                    <a:srgbClr val="000099"/>
                  </a:buClr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lr>
                    <a:srgbClr val="000099"/>
                  </a:buClr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lr>
                    <a:srgbClr val="000099"/>
                  </a:buClr>
                  <a:buFont typeface="Wingdings" pitchFamily="2" charset="2"/>
                  <a:buChar char="§"/>
                  <a:defRPr sz="14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000099"/>
                  </a:buClr>
                  <a:buFont typeface="Wingdings" pitchFamily="2" charset="2"/>
                  <a:buChar char="§"/>
                  <a:defRPr sz="14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000099"/>
                  </a:buClr>
                  <a:buFont typeface="Wingdings" pitchFamily="2" charset="2"/>
                  <a:buChar char="§"/>
                  <a:defRPr sz="14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000099"/>
                  </a:buClr>
                  <a:buFont typeface="Wingdings" pitchFamily="2" charset="2"/>
                  <a:buChar char="§"/>
                  <a:defRPr sz="14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000099"/>
                  </a:buClr>
                  <a:buFont typeface="Wingdings" pitchFamily="2" charset="2"/>
                  <a:buChar char="§"/>
                  <a:defRPr sz="14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>
                  <a:spcBef>
                    <a:spcPct val="0"/>
                  </a:spcBef>
                  <a:buClrTx/>
                  <a:buFontTx/>
                  <a:buNone/>
                </a:pPr>
                <a:endParaRPr lang="en-GB" altLang="fi-FI" sz="2400" dirty="0"/>
              </a:p>
            </p:txBody>
          </p:sp>
        </p:grpSp>
        <p:pic>
          <p:nvPicPr>
            <p:cNvPr id="12" name="Picture 10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1088" y="3197669"/>
              <a:ext cx="463941" cy="468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33" name="Group 32"/>
          <p:cNvGrpSpPr/>
          <p:nvPr/>
        </p:nvGrpSpPr>
        <p:grpSpPr>
          <a:xfrm>
            <a:off x="4995995" y="2848296"/>
            <a:ext cx="720000" cy="728093"/>
            <a:chOff x="6622619" y="5493717"/>
            <a:chExt cx="720000" cy="728093"/>
          </a:xfrm>
        </p:grpSpPr>
        <p:grpSp>
          <p:nvGrpSpPr>
            <p:cNvPr id="34" name="Group 33"/>
            <p:cNvGrpSpPr/>
            <p:nvPr/>
          </p:nvGrpSpPr>
          <p:grpSpPr>
            <a:xfrm>
              <a:off x="6622619" y="5493717"/>
              <a:ext cx="720000" cy="728093"/>
              <a:chOff x="8039183" y="5234299"/>
              <a:chExt cx="720000" cy="728093"/>
            </a:xfrm>
          </p:grpSpPr>
          <p:sp>
            <p:nvSpPr>
              <p:cNvPr id="36" name="Rounded Rectangle 19"/>
              <p:cNvSpPr>
                <a:spLocks noChangeArrowheads="1"/>
              </p:cNvSpPr>
              <p:nvPr/>
            </p:nvSpPr>
            <p:spPr bwMode="auto">
              <a:xfrm>
                <a:off x="8039183" y="5234299"/>
                <a:ext cx="720000" cy="720000"/>
              </a:xfrm>
              <a:prstGeom prst="roundRect">
                <a:avLst>
                  <a:gd name="adj" fmla="val 16667"/>
                </a:avLst>
              </a:prstGeom>
              <a:solidFill>
                <a:schemeClr val="bg1"/>
              </a:solidFill>
              <a:ln w="28575" algn="ctr">
                <a:noFill/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spcBef>
                    <a:spcPct val="20000"/>
                  </a:spcBef>
                  <a:buClr>
                    <a:srgbClr val="000099"/>
                  </a:buClr>
                  <a:buFont typeface="Wingdings" pitchFamily="2" charset="2"/>
                  <a:buChar char="§"/>
                  <a:defRPr sz="22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lr>
                    <a:srgbClr val="000099"/>
                  </a:buClr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lr>
                    <a:srgbClr val="000099"/>
                  </a:buClr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lr>
                    <a:srgbClr val="000099"/>
                  </a:buClr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lr>
                    <a:srgbClr val="000099"/>
                  </a:buClr>
                  <a:buFont typeface="Wingdings" pitchFamily="2" charset="2"/>
                  <a:buChar char="§"/>
                  <a:defRPr sz="14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000099"/>
                  </a:buClr>
                  <a:buFont typeface="Wingdings" pitchFamily="2" charset="2"/>
                  <a:buChar char="§"/>
                  <a:defRPr sz="14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000099"/>
                  </a:buClr>
                  <a:buFont typeface="Wingdings" pitchFamily="2" charset="2"/>
                  <a:buChar char="§"/>
                  <a:defRPr sz="14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000099"/>
                  </a:buClr>
                  <a:buFont typeface="Wingdings" pitchFamily="2" charset="2"/>
                  <a:buChar char="§"/>
                  <a:defRPr sz="14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000099"/>
                  </a:buClr>
                  <a:buFont typeface="Wingdings" pitchFamily="2" charset="2"/>
                  <a:buChar char="§"/>
                  <a:defRPr sz="14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>
                  <a:spcBef>
                    <a:spcPct val="0"/>
                  </a:spcBef>
                  <a:buClrTx/>
                  <a:buFontTx/>
                  <a:buNone/>
                </a:pPr>
                <a:endParaRPr lang="en-GB" altLang="fi-FI" sz="2400" dirty="0"/>
              </a:p>
            </p:txBody>
          </p:sp>
          <p:sp>
            <p:nvSpPr>
              <p:cNvPr id="37" name="Rounded Rectangle 19"/>
              <p:cNvSpPr>
                <a:spLocks noChangeArrowheads="1"/>
              </p:cNvSpPr>
              <p:nvPr/>
            </p:nvSpPr>
            <p:spPr bwMode="auto">
              <a:xfrm>
                <a:off x="8039183" y="5242392"/>
                <a:ext cx="720000" cy="720000"/>
              </a:xfrm>
              <a:prstGeom prst="roundRect">
                <a:avLst>
                  <a:gd name="adj" fmla="val 16667"/>
                </a:avLst>
              </a:prstGeom>
              <a:noFill/>
              <a:ln w="28575" algn="ctr">
                <a:solidFill>
                  <a:schemeClr val="tx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lvl1pPr eaLnBrk="0" hangingPunct="0">
                  <a:spcBef>
                    <a:spcPct val="20000"/>
                  </a:spcBef>
                  <a:buClr>
                    <a:srgbClr val="000099"/>
                  </a:buClr>
                  <a:buFont typeface="Wingdings" pitchFamily="2" charset="2"/>
                  <a:buChar char="§"/>
                  <a:defRPr sz="22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lr>
                    <a:srgbClr val="000099"/>
                  </a:buClr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lr>
                    <a:srgbClr val="000099"/>
                  </a:buClr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lr>
                    <a:srgbClr val="000099"/>
                  </a:buClr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lr>
                    <a:srgbClr val="000099"/>
                  </a:buClr>
                  <a:buFont typeface="Wingdings" pitchFamily="2" charset="2"/>
                  <a:buChar char="§"/>
                  <a:defRPr sz="14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000099"/>
                  </a:buClr>
                  <a:buFont typeface="Wingdings" pitchFamily="2" charset="2"/>
                  <a:buChar char="§"/>
                  <a:defRPr sz="14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000099"/>
                  </a:buClr>
                  <a:buFont typeface="Wingdings" pitchFamily="2" charset="2"/>
                  <a:buChar char="§"/>
                  <a:defRPr sz="14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000099"/>
                  </a:buClr>
                  <a:buFont typeface="Wingdings" pitchFamily="2" charset="2"/>
                  <a:buChar char="§"/>
                  <a:defRPr sz="14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000099"/>
                  </a:buClr>
                  <a:buFont typeface="Wingdings" pitchFamily="2" charset="2"/>
                  <a:buChar char="§"/>
                  <a:defRPr sz="14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>
                  <a:spcBef>
                    <a:spcPct val="0"/>
                  </a:spcBef>
                  <a:buClrTx/>
                  <a:buFontTx/>
                  <a:buNone/>
                </a:pPr>
                <a:endParaRPr lang="en-GB" altLang="fi-FI" sz="2400" dirty="0"/>
              </a:p>
            </p:txBody>
          </p:sp>
        </p:grpSp>
        <p:pic>
          <p:nvPicPr>
            <p:cNvPr id="35" name="Picture 2" descr="C:\Users\mmmiia\AppData\Local\Microsoft\Windows\Temporary Internet Files\Content.IE5\Q54TQB7T\500px-BSicon_TRAIN3.svg[1].png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719809" y="5607393"/>
              <a:ext cx="503365" cy="504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38" name="Group 37"/>
          <p:cNvGrpSpPr/>
          <p:nvPr/>
        </p:nvGrpSpPr>
        <p:grpSpPr>
          <a:xfrm>
            <a:off x="4090118" y="2011382"/>
            <a:ext cx="1080000" cy="1079999"/>
            <a:chOff x="2974823" y="3171383"/>
            <a:chExt cx="900000" cy="919904"/>
          </a:xfrm>
          <a:effectLst>
            <a:outerShdw blurRad="25400" dist="50800" dir="2700000" sx="103000" sy="103000" algn="tl" rotWithShape="0">
              <a:prstClr val="black">
                <a:alpha val="40000"/>
              </a:prstClr>
            </a:outerShdw>
          </a:effectLst>
        </p:grpSpPr>
        <p:sp>
          <p:nvSpPr>
            <p:cNvPr id="39" name="Rounded Rectangle 19"/>
            <p:cNvSpPr>
              <a:spLocks noChangeArrowheads="1"/>
            </p:cNvSpPr>
            <p:nvPr/>
          </p:nvSpPr>
          <p:spPr bwMode="auto">
            <a:xfrm>
              <a:off x="2974823" y="3177071"/>
              <a:ext cx="900000" cy="900000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28575" algn="ctr">
              <a:noFill/>
              <a:round/>
              <a:headEnd/>
              <a:tailEnd/>
            </a:ln>
          </p:spPr>
          <p:txBody>
            <a:bodyPr/>
            <a:lstStyle>
              <a:lvl1pPr eaLnBrk="0" hangingPunct="0">
                <a:spcBef>
                  <a:spcPct val="20000"/>
                </a:spcBef>
                <a:buClr>
                  <a:srgbClr val="000099"/>
                </a:buClr>
                <a:buFont typeface="Wingdings" pitchFamily="2" charset="2"/>
                <a:buChar char="§"/>
                <a:defRPr sz="2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rgbClr val="000099"/>
                </a:buClr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rgbClr val="000099"/>
                </a:buClr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rgbClr val="000099"/>
                </a:buClr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rgbClr val="000099"/>
                </a:buClr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0099"/>
                </a:buClr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0099"/>
                </a:buClr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0099"/>
                </a:buClr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0099"/>
                </a:buClr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>
                <a:spcBef>
                  <a:spcPct val="0"/>
                </a:spcBef>
                <a:buClrTx/>
                <a:buFontTx/>
                <a:buNone/>
              </a:pPr>
              <a:endParaRPr lang="en-GB" altLang="fi-FI" sz="2400" dirty="0"/>
            </a:p>
          </p:txBody>
        </p:sp>
        <p:pic>
          <p:nvPicPr>
            <p:cNvPr id="40" name="Picture 8" descr="C:\Users\mmmiia\AppData\Local\Microsoft\Windows\Temporary Internet Files\Content.IE5\2HVTR9S4\RadioTower[1].jpg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22925" y="3212975"/>
              <a:ext cx="549955" cy="756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1" name="Picture 4" descr="C:\Users\mmmiia\AppData\Local\Microsoft\Windows\Temporary Internet Files\Content.IE5\G7RYPLP0\13970794216335[1].png"/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b="27115"/>
            <a:stretch>
              <a:fillRect/>
            </a:stretch>
          </p:blipFill>
          <p:spPr bwMode="auto">
            <a:xfrm>
              <a:off x="2974823" y="3335287"/>
              <a:ext cx="733731" cy="756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2" name="Rounded Rectangle 19"/>
            <p:cNvSpPr>
              <a:spLocks noChangeArrowheads="1"/>
            </p:cNvSpPr>
            <p:nvPr/>
          </p:nvSpPr>
          <p:spPr bwMode="auto">
            <a:xfrm>
              <a:off x="2974823" y="3171383"/>
              <a:ext cx="900000" cy="900000"/>
            </a:xfrm>
            <a:prstGeom prst="roundRect">
              <a:avLst>
                <a:gd name="adj" fmla="val 16667"/>
              </a:avLst>
            </a:prstGeom>
            <a:noFill/>
            <a:ln w="28575" algn="ctr">
              <a:solidFill>
                <a:schemeClr val="tx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spcBef>
                  <a:spcPct val="20000"/>
                </a:spcBef>
                <a:buClr>
                  <a:srgbClr val="000099"/>
                </a:buClr>
                <a:buFont typeface="Wingdings" pitchFamily="2" charset="2"/>
                <a:buChar char="§"/>
                <a:defRPr sz="2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rgbClr val="000099"/>
                </a:buClr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rgbClr val="000099"/>
                </a:buClr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rgbClr val="000099"/>
                </a:buClr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rgbClr val="000099"/>
                </a:buClr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0099"/>
                </a:buClr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0099"/>
                </a:buClr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0099"/>
                </a:buClr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0099"/>
                </a:buClr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>
                <a:spcBef>
                  <a:spcPct val="0"/>
                </a:spcBef>
                <a:buClrTx/>
                <a:buFontTx/>
                <a:buNone/>
              </a:pPr>
              <a:endParaRPr lang="en-GB" altLang="fi-FI" sz="2400" dirty="0"/>
            </a:p>
          </p:txBody>
        </p:sp>
      </p:grpSp>
      <p:grpSp>
        <p:nvGrpSpPr>
          <p:cNvPr id="44" name="Group 43"/>
          <p:cNvGrpSpPr/>
          <p:nvPr/>
        </p:nvGrpSpPr>
        <p:grpSpPr>
          <a:xfrm>
            <a:off x="3004528" y="4658152"/>
            <a:ext cx="875170" cy="852281"/>
            <a:chOff x="665959" y="668544"/>
            <a:chExt cx="875170" cy="852281"/>
          </a:xfrm>
        </p:grpSpPr>
        <p:sp>
          <p:nvSpPr>
            <p:cNvPr id="45" name="Rounded Rectangle 19"/>
            <p:cNvSpPr>
              <a:spLocks noChangeArrowheads="1"/>
            </p:cNvSpPr>
            <p:nvPr/>
          </p:nvSpPr>
          <p:spPr bwMode="auto">
            <a:xfrm>
              <a:off x="704608" y="743165"/>
              <a:ext cx="720000" cy="720000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28575" algn="ctr">
              <a:noFill/>
              <a:round/>
              <a:headEnd/>
              <a:tailEnd/>
            </a:ln>
          </p:spPr>
          <p:txBody>
            <a:bodyPr/>
            <a:lstStyle>
              <a:lvl1pPr eaLnBrk="0" hangingPunct="0">
                <a:spcBef>
                  <a:spcPct val="20000"/>
                </a:spcBef>
                <a:buClr>
                  <a:srgbClr val="000099"/>
                </a:buClr>
                <a:buFont typeface="Wingdings" pitchFamily="2" charset="2"/>
                <a:buChar char="§"/>
                <a:defRPr sz="2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rgbClr val="000099"/>
                </a:buClr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rgbClr val="000099"/>
                </a:buClr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rgbClr val="000099"/>
                </a:buClr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rgbClr val="000099"/>
                </a:buClr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0099"/>
                </a:buClr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0099"/>
                </a:buClr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0099"/>
                </a:buClr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0099"/>
                </a:buClr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>
                <a:spcBef>
                  <a:spcPct val="0"/>
                </a:spcBef>
                <a:buClrTx/>
                <a:buFontTx/>
                <a:buNone/>
              </a:pPr>
              <a:endParaRPr lang="en-GB" altLang="fi-FI" sz="2400" dirty="0"/>
            </a:p>
          </p:txBody>
        </p:sp>
        <p:grpSp>
          <p:nvGrpSpPr>
            <p:cNvPr id="46" name="Group 45"/>
            <p:cNvGrpSpPr>
              <a:grpSpLocks noChangeAspect="1"/>
            </p:cNvGrpSpPr>
            <p:nvPr/>
          </p:nvGrpSpPr>
          <p:grpSpPr>
            <a:xfrm>
              <a:off x="665959" y="865143"/>
              <a:ext cx="618353" cy="492229"/>
              <a:chOff x="6703645" y="921812"/>
              <a:chExt cx="1434796" cy="1138763"/>
            </a:xfrm>
            <a:blipFill>
              <a:blip r:embed="rId10"/>
              <a:stretch>
                <a:fillRect/>
              </a:stretch>
            </a:blipFill>
          </p:grpSpPr>
          <p:sp>
            <p:nvSpPr>
              <p:cNvPr id="61" name="Rectangle 60"/>
              <p:cNvSpPr/>
              <p:nvPr/>
            </p:nvSpPr>
            <p:spPr bwMode="auto">
              <a:xfrm>
                <a:off x="6703645" y="1409931"/>
                <a:ext cx="660647" cy="650644"/>
              </a:xfrm>
              <a:prstGeom prst="rect">
                <a:avLst/>
              </a:prstGeom>
              <a:grpFill/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scene3d>
                <a:camera prst="isometricLeftDown"/>
                <a:lightRig rig="threePt" dir="t"/>
              </a:scene3d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62" name="Rectangle 61"/>
              <p:cNvSpPr/>
              <p:nvPr/>
            </p:nvSpPr>
            <p:spPr bwMode="auto">
              <a:xfrm>
                <a:off x="7130439" y="1349577"/>
                <a:ext cx="1008002" cy="647999"/>
              </a:xfrm>
              <a:prstGeom prst="rect">
                <a:avLst/>
              </a:prstGeom>
              <a:grpFill/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scene3d>
                <a:camera prst="isometricRightUp"/>
                <a:lightRig rig="threePt" dir="t"/>
              </a:scene3d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63" name="Rectangle 62"/>
              <p:cNvSpPr/>
              <p:nvPr/>
            </p:nvSpPr>
            <p:spPr bwMode="auto">
              <a:xfrm>
                <a:off x="6895888" y="921812"/>
                <a:ext cx="1007999" cy="647999"/>
              </a:xfrm>
              <a:prstGeom prst="rect">
                <a:avLst/>
              </a:prstGeom>
              <a:grpFill/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scene3d>
                <a:camera prst="isometricTopUp"/>
                <a:lightRig rig="threePt" dir="t"/>
              </a:scene3d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cxnSp>
            <p:nvCxnSpPr>
              <p:cNvPr id="64" name="Straight Connector 63"/>
              <p:cNvCxnSpPr/>
              <p:nvPr/>
            </p:nvCxnSpPr>
            <p:spPr bwMode="auto">
              <a:xfrm>
                <a:off x="7005637" y="1458158"/>
                <a:ext cx="0" cy="532800"/>
              </a:xfrm>
              <a:prstGeom prst="line">
                <a:avLst/>
              </a:prstGeom>
              <a:grpFill/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  <p:grpSp>
          <p:nvGrpSpPr>
            <p:cNvPr id="47" name="Group 46"/>
            <p:cNvGrpSpPr>
              <a:grpSpLocks noChangeAspect="1"/>
            </p:cNvGrpSpPr>
            <p:nvPr/>
          </p:nvGrpSpPr>
          <p:grpSpPr>
            <a:xfrm>
              <a:off x="922776" y="956714"/>
              <a:ext cx="618353" cy="492229"/>
              <a:chOff x="6703645" y="921812"/>
              <a:chExt cx="1434796" cy="1138763"/>
            </a:xfrm>
            <a:blipFill>
              <a:blip r:embed="rId10"/>
              <a:stretch>
                <a:fillRect/>
              </a:stretch>
            </a:blipFill>
          </p:grpSpPr>
          <p:sp>
            <p:nvSpPr>
              <p:cNvPr id="57" name="Rectangle 56"/>
              <p:cNvSpPr/>
              <p:nvPr/>
            </p:nvSpPr>
            <p:spPr bwMode="auto">
              <a:xfrm>
                <a:off x="6703645" y="1409931"/>
                <a:ext cx="660647" cy="650644"/>
              </a:xfrm>
              <a:prstGeom prst="rect">
                <a:avLst/>
              </a:prstGeom>
              <a:grpFill/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scene3d>
                <a:camera prst="isometricLeftDown"/>
                <a:lightRig rig="threePt" dir="t"/>
              </a:scene3d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58" name="Rectangle 57"/>
              <p:cNvSpPr/>
              <p:nvPr/>
            </p:nvSpPr>
            <p:spPr bwMode="auto">
              <a:xfrm>
                <a:off x="7130439" y="1349577"/>
                <a:ext cx="1008002" cy="647999"/>
              </a:xfrm>
              <a:prstGeom prst="rect">
                <a:avLst/>
              </a:prstGeom>
              <a:grpFill/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scene3d>
                <a:camera prst="isometricRightUp"/>
                <a:lightRig rig="threePt" dir="t"/>
              </a:scene3d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59" name="Rectangle 58"/>
              <p:cNvSpPr/>
              <p:nvPr/>
            </p:nvSpPr>
            <p:spPr bwMode="auto">
              <a:xfrm>
                <a:off x="6895888" y="921812"/>
                <a:ext cx="1007999" cy="647999"/>
              </a:xfrm>
              <a:prstGeom prst="rect">
                <a:avLst/>
              </a:prstGeom>
              <a:grpFill/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scene3d>
                <a:camera prst="isometricTopUp"/>
                <a:lightRig rig="threePt" dir="t"/>
              </a:scene3d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cxnSp>
            <p:nvCxnSpPr>
              <p:cNvPr id="60" name="Straight Connector 59"/>
              <p:cNvCxnSpPr/>
              <p:nvPr/>
            </p:nvCxnSpPr>
            <p:spPr bwMode="auto">
              <a:xfrm>
                <a:off x="7005637" y="1458158"/>
                <a:ext cx="0" cy="532800"/>
              </a:xfrm>
              <a:prstGeom prst="line">
                <a:avLst/>
              </a:prstGeom>
              <a:grpFill/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  <p:grpSp>
          <p:nvGrpSpPr>
            <p:cNvPr id="48" name="Group 47"/>
            <p:cNvGrpSpPr>
              <a:grpSpLocks noChangeAspect="1"/>
            </p:cNvGrpSpPr>
            <p:nvPr/>
          </p:nvGrpSpPr>
          <p:grpSpPr>
            <a:xfrm>
              <a:off x="791583" y="684170"/>
              <a:ext cx="618353" cy="492229"/>
              <a:chOff x="6703645" y="921812"/>
              <a:chExt cx="1434796" cy="1138763"/>
            </a:xfrm>
            <a:blipFill>
              <a:blip r:embed="rId10"/>
              <a:stretch>
                <a:fillRect/>
              </a:stretch>
            </a:blipFill>
          </p:grpSpPr>
          <p:sp>
            <p:nvSpPr>
              <p:cNvPr id="53" name="Rectangle 52"/>
              <p:cNvSpPr/>
              <p:nvPr/>
            </p:nvSpPr>
            <p:spPr bwMode="auto">
              <a:xfrm>
                <a:off x="6703645" y="1409931"/>
                <a:ext cx="660647" cy="650644"/>
              </a:xfrm>
              <a:prstGeom prst="rect">
                <a:avLst/>
              </a:prstGeom>
              <a:grpFill/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scene3d>
                <a:camera prst="isometricLeftDown"/>
                <a:lightRig rig="threePt" dir="t"/>
              </a:scene3d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54" name="Rectangle 53"/>
              <p:cNvSpPr/>
              <p:nvPr/>
            </p:nvSpPr>
            <p:spPr bwMode="auto">
              <a:xfrm>
                <a:off x="7130439" y="1349577"/>
                <a:ext cx="1008002" cy="647999"/>
              </a:xfrm>
              <a:prstGeom prst="rect">
                <a:avLst/>
              </a:prstGeom>
              <a:grpFill/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scene3d>
                <a:camera prst="isometricRightUp"/>
                <a:lightRig rig="threePt" dir="t"/>
              </a:scene3d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55" name="Rectangle 54"/>
              <p:cNvSpPr/>
              <p:nvPr/>
            </p:nvSpPr>
            <p:spPr bwMode="auto">
              <a:xfrm>
                <a:off x="6895888" y="921812"/>
                <a:ext cx="1007999" cy="647999"/>
              </a:xfrm>
              <a:prstGeom prst="rect">
                <a:avLst/>
              </a:prstGeom>
              <a:grpFill/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scene3d>
                <a:camera prst="isometricTopUp"/>
                <a:lightRig rig="threePt" dir="t"/>
              </a:scene3d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cxnSp>
            <p:nvCxnSpPr>
              <p:cNvPr id="56" name="Straight Connector 55"/>
              <p:cNvCxnSpPr/>
              <p:nvPr/>
            </p:nvCxnSpPr>
            <p:spPr bwMode="auto">
              <a:xfrm>
                <a:off x="7005637" y="1458158"/>
                <a:ext cx="0" cy="532800"/>
              </a:xfrm>
              <a:prstGeom prst="line">
                <a:avLst/>
              </a:prstGeom>
              <a:grpFill/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  <p:sp>
          <p:nvSpPr>
            <p:cNvPr id="49" name="Rounded Rectangle 19"/>
            <p:cNvSpPr>
              <a:spLocks noChangeArrowheads="1"/>
            </p:cNvSpPr>
            <p:nvPr/>
          </p:nvSpPr>
          <p:spPr bwMode="auto">
            <a:xfrm>
              <a:off x="704608" y="751258"/>
              <a:ext cx="720000" cy="720000"/>
            </a:xfrm>
            <a:prstGeom prst="roundRect">
              <a:avLst>
                <a:gd name="adj" fmla="val 16667"/>
              </a:avLst>
            </a:prstGeom>
            <a:noFill/>
            <a:ln w="28575" algn="ctr">
              <a:solidFill>
                <a:schemeClr val="tx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spcBef>
                  <a:spcPct val="20000"/>
                </a:spcBef>
                <a:buClr>
                  <a:srgbClr val="000099"/>
                </a:buClr>
                <a:buFont typeface="Wingdings" pitchFamily="2" charset="2"/>
                <a:buChar char="§"/>
                <a:defRPr sz="2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rgbClr val="000099"/>
                </a:buClr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rgbClr val="000099"/>
                </a:buClr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rgbClr val="000099"/>
                </a:buClr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rgbClr val="000099"/>
                </a:buClr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0099"/>
                </a:buClr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0099"/>
                </a:buClr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0099"/>
                </a:buClr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0099"/>
                </a:buClr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>
                <a:spcBef>
                  <a:spcPct val="0"/>
                </a:spcBef>
                <a:buClrTx/>
                <a:buFontTx/>
                <a:buNone/>
              </a:pPr>
              <a:endParaRPr lang="en-GB" altLang="fi-FI" sz="2400" dirty="0"/>
            </a:p>
          </p:txBody>
        </p:sp>
        <p:sp>
          <p:nvSpPr>
            <p:cNvPr id="50" name="Rectangle 49"/>
            <p:cNvSpPr/>
            <p:nvPr/>
          </p:nvSpPr>
          <p:spPr bwMode="auto">
            <a:xfrm>
              <a:off x="707103" y="668544"/>
              <a:ext cx="720000" cy="72000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51" name="Rectangle 50"/>
            <p:cNvSpPr/>
            <p:nvPr/>
          </p:nvSpPr>
          <p:spPr bwMode="auto">
            <a:xfrm rot="16200000">
              <a:off x="1113514" y="1081407"/>
              <a:ext cx="720000" cy="72000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52" name="Rectangle 51"/>
            <p:cNvSpPr/>
            <p:nvPr/>
          </p:nvSpPr>
          <p:spPr bwMode="auto">
            <a:xfrm>
              <a:off x="704608" y="1484825"/>
              <a:ext cx="720000" cy="36000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grpSp>
        <p:nvGrpSpPr>
          <p:cNvPr id="65" name="Group 64"/>
          <p:cNvGrpSpPr/>
          <p:nvPr/>
        </p:nvGrpSpPr>
        <p:grpSpPr>
          <a:xfrm>
            <a:off x="2613810" y="3947584"/>
            <a:ext cx="720000" cy="728093"/>
            <a:chOff x="662160" y="1875916"/>
            <a:chExt cx="720000" cy="728093"/>
          </a:xfrm>
        </p:grpSpPr>
        <p:grpSp>
          <p:nvGrpSpPr>
            <p:cNvPr id="66" name="Group 65"/>
            <p:cNvGrpSpPr/>
            <p:nvPr/>
          </p:nvGrpSpPr>
          <p:grpSpPr>
            <a:xfrm>
              <a:off x="662160" y="1875916"/>
              <a:ext cx="720000" cy="728093"/>
              <a:chOff x="665959" y="1875916"/>
              <a:chExt cx="720000" cy="728093"/>
            </a:xfrm>
          </p:grpSpPr>
          <p:grpSp>
            <p:nvGrpSpPr>
              <p:cNvPr id="68" name="Group 67"/>
              <p:cNvGrpSpPr/>
              <p:nvPr/>
            </p:nvGrpSpPr>
            <p:grpSpPr>
              <a:xfrm>
                <a:off x="665959" y="1875916"/>
                <a:ext cx="720000" cy="728093"/>
                <a:chOff x="8039183" y="5234299"/>
                <a:chExt cx="720000" cy="728093"/>
              </a:xfrm>
            </p:grpSpPr>
            <p:sp>
              <p:nvSpPr>
                <p:cNvPr id="72" name="Rounded Rectangle 19"/>
                <p:cNvSpPr>
                  <a:spLocks noChangeArrowheads="1"/>
                </p:cNvSpPr>
                <p:nvPr/>
              </p:nvSpPr>
              <p:spPr bwMode="auto">
                <a:xfrm>
                  <a:off x="8039183" y="5234299"/>
                  <a:ext cx="720000" cy="720000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bg1"/>
                </a:solidFill>
                <a:ln w="28575" algn="ctr">
                  <a:noFill/>
                  <a:round/>
                  <a:headEnd/>
                  <a:tailEnd/>
                </a:ln>
              </p:spPr>
              <p:txBody>
                <a:bodyPr/>
                <a:lstStyle>
                  <a:lvl1pPr eaLnBrk="0" hangingPunct="0">
                    <a:spcBef>
                      <a:spcPct val="20000"/>
                    </a:spcBef>
                    <a:buClr>
                      <a:srgbClr val="000099"/>
                    </a:buClr>
                    <a:buFont typeface="Wingdings" pitchFamily="2" charset="2"/>
                    <a:buChar char="§"/>
                    <a:defRPr sz="2200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lr>
                      <a:srgbClr val="000099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lr>
                      <a:srgbClr val="000099"/>
                    </a:buClr>
                    <a:buFont typeface="Wingdings" pitchFamily="2" charset="2"/>
                    <a:buChar char="§"/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lr>
                      <a:srgbClr val="000099"/>
                    </a:buClr>
                    <a:buFont typeface="Wingdings" pitchFamily="2" charset="2"/>
                    <a:buChar char="§"/>
                    <a:defRPr sz="1600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lr>
                      <a:srgbClr val="000099"/>
                    </a:buClr>
                    <a:buFont typeface="Wingdings" pitchFamily="2" charset="2"/>
                    <a:buChar char="§"/>
                    <a:defRPr sz="1400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000099"/>
                    </a:buClr>
                    <a:buFont typeface="Wingdings" pitchFamily="2" charset="2"/>
                    <a:buChar char="§"/>
                    <a:defRPr sz="1400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000099"/>
                    </a:buClr>
                    <a:buFont typeface="Wingdings" pitchFamily="2" charset="2"/>
                    <a:buChar char="§"/>
                    <a:defRPr sz="1400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000099"/>
                    </a:buClr>
                    <a:buFont typeface="Wingdings" pitchFamily="2" charset="2"/>
                    <a:buChar char="§"/>
                    <a:defRPr sz="1400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000099"/>
                    </a:buClr>
                    <a:buFont typeface="Wingdings" pitchFamily="2" charset="2"/>
                    <a:buChar char="§"/>
                    <a:defRPr sz="1400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>
                    <a:spcBef>
                      <a:spcPct val="0"/>
                    </a:spcBef>
                    <a:buClrTx/>
                    <a:buFontTx/>
                    <a:buNone/>
                  </a:pPr>
                  <a:endParaRPr lang="en-GB" altLang="fi-FI" sz="2400" dirty="0"/>
                </a:p>
              </p:txBody>
            </p:sp>
            <p:sp>
              <p:nvSpPr>
                <p:cNvPr id="73" name="Rounded Rectangle 19"/>
                <p:cNvSpPr>
                  <a:spLocks noChangeArrowheads="1"/>
                </p:cNvSpPr>
                <p:nvPr/>
              </p:nvSpPr>
              <p:spPr bwMode="auto">
                <a:xfrm>
                  <a:off x="8039183" y="5242392"/>
                  <a:ext cx="720000" cy="720000"/>
                </a:xfrm>
                <a:prstGeom prst="roundRect">
                  <a:avLst>
                    <a:gd name="adj" fmla="val 16667"/>
                  </a:avLst>
                </a:prstGeom>
                <a:noFill/>
                <a:ln w="28575" algn="ctr">
                  <a:solidFill>
                    <a:schemeClr val="tx2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>
                  <a:lvl1pPr eaLnBrk="0" hangingPunct="0">
                    <a:spcBef>
                      <a:spcPct val="20000"/>
                    </a:spcBef>
                    <a:buClr>
                      <a:srgbClr val="000099"/>
                    </a:buClr>
                    <a:buFont typeface="Wingdings" pitchFamily="2" charset="2"/>
                    <a:buChar char="§"/>
                    <a:defRPr sz="2200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lr>
                      <a:srgbClr val="000099"/>
                    </a:buClr>
                    <a:buFont typeface="Wingdings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lr>
                      <a:srgbClr val="000099"/>
                    </a:buClr>
                    <a:buFont typeface="Wingdings" pitchFamily="2" charset="2"/>
                    <a:buChar char="§"/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lr>
                      <a:srgbClr val="000099"/>
                    </a:buClr>
                    <a:buFont typeface="Wingdings" pitchFamily="2" charset="2"/>
                    <a:buChar char="§"/>
                    <a:defRPr sz="1600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lr>
                      <a:srgbClr val="000099"/>
                    </a:buClr>
                    <a:buFont typeface="Wingdings" pitchFamily="2" charset="2"/>
                    <a:buChar char="§"/>
                    <a:defRPr sz="1400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000099"/>
                    </a:buClr>
                    <a:buFont typeface="Wingdings" pitchFamily="2" charset="2"/>
                    <a:buChar char="§"/>
                    <a:defRPr sz="1400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000099"/>
                    </a:buClr>
                    <a:buFont typeface="Wingdings" pitchFamily="2" charset="2"/>
                    <a:buChar char="§"/>
                    <a:defRPr sz="1400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000099"/>
                    </a:buClr>
                    <a:buFont typeface="Wingdings" pitchFamily="2" charset="2"/>
                    <a:buChar char="§"/>
                    <a:defRPr sz="1400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000099"/>
                    </a:buClr>
                    <a:buFont typeface="Wingdings" pitchFamily="2" charset="2"/>
                    <a:buChar char="§"/>
                    <a:defRPr sz="1400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>
                    <a:spcBef>
                      <a:spcPct val="0"/>
                    </a:spcBef>
                    <a:buClrTx/>
                    <a:buFontTx/>
                    <a:buNone/>
                  </a:pPr>
                  <a:endParaRPr lang="en-GB" altLang="fi-FI" sz="2400" dirty="0"/>
                </a:p>
              </p:txBody>
            </p:sp>
          </p:grpSp>
          <p:pic>
            <p:nvPicPr>
              <p:cNvPr id="69" name="Picture 4" descr="C:\Users\mmmiia\AppData\Local\Microsoft\Windows\Temporary Internet Files\Content.IE5\LLN3GDQE\lg_g_watch_zpsff91176c[1].png"/>
              <p:cNvPicPr>
                <a:picLocks noChangeAspect="1" noChangeArrowheads="1"/>
              </p:cNvPicPr>
              <p:nvPr/>
            </p:nvPicPr>
            <p:blipFill>
              <a:blip r:embed="rId11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59572" y="1993464"/>
                <a:ext cx="524819" cy="564178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70" name="Rounded Rectangle 89"/>
              <p:cNvSpPr/>
              <p:nvPr/>
            </p:nvSpPr>
            <p:spPr bwMode="auto">
              <a:xfrm rot="18272644">
                <a:off x="906407" y="2182323"/>
                <a:ext cx="324000" cy="54000"/>
              </a:xfrm>
              <a:prstGeom prst="roundRect">
                <a:avLst/>
              </a:prstGeom>
              <a:solidFill>
                <a:schemeClr val="bg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71" name="Rounded Rectangle 90"/>
              <p:cNvSpPr/>
              <p:nvPr/>
            </p:nvSpPr>
            <p:spPr bwMode="auto">
              <a:xfrm rot="2297824">
                <a:off x="893807" y="2012304"/>
                <a:ext cx="138064" cy="265981"/>
              </a:xfrm>
              <a:prstGeom prst="roundRect">
                <a:avLst/>
              </a:prstGeom>
              <a:solidFill>
                <a:schemeClr val="tx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</p:grpSp>
        <p:sp>
          <p:nvSpPr>
            <p:cNvPr id="67" name="Rounded Rectangle 86"/>
            <p:cNvSpPr/>
            <p:nvPr/>
          </p:nvSpPr>
          <p:spPr bwMode="auto">
            <a:xfrm rot="1333438">
              <a:off x="812832" y="2233001"/>
              <a:ext cx="134184" cy="45719"/>
            </a:xfrm>
            <a:prstGeom prst="roundRect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grpSp>
        <p:nvGrpSpPr>
          <p:cNvPr id="74" name="Group 73"/>
          <p:cNvGrpSpPr/>
          <p:nvPr/>
        </p:nvGrpSpPr>
        <p:grpSpPr>
          <a:xfrm>
            <a:off x="1911703" y="4531661"/>
            <a:ext cx="1080000" cy="1080000"/>
            <a:chOff x="3107146" y="4735851"/>
            <a:chExt cx="900000" cy="905689"/>
          </a:xfrm>
          <a:effectLst>
            <a:outerShdw blurRad="25400" dist="50800" dir="2700000" sx="103000" sy="103000" algn="tl" rotWithShape="0">
              <a:prstClr val="black">
                <a:alpha val="40000"/>
              </a:prstClr>
            </a:outerShdw>
          </a:effectLst>
        </p:grpSpPr>
        <p:grpSp>
          <p:nvGrpSpPr>
            <p:cNvPr id="75" name="Group 74"/>
            <p:cNvGrpSpPr/>
            <p:nvPr/>
          </p:nvGrpSpPr>
          <p:grpSpPr>
            <a:xfrm>
              <a:off x="3107146" y="4735851"/>
              <a:ext cx="900000" cy="905689"/>
              <a:chOff x="2974823" y="3171383"/>
              <a:chExt cx="900000" cy="905689"/>
            </a:xfrm>
          </p:grpSpPr>
          <p:sp>
            <p:nvSpPr>
              <p:cNvPr id="84" name="Rounded Rectangle 19"/>
              <p:cNvSpPr>
                <a:spLocks noChangeArrowheads="1"/>
              </p:cNvSpPr>
              <p:nvPr/>
            </p:nvSpPr>
            <p:spPr bwMode="auto">
              <a:xfrm>
                <a:off x="2974823" y="3177072"/>
                <a:ext cx="900000" cy="900000"/>
              </a:xfrm>
              <a:prstGeom prst="roundRect">
                <a:avLst>
                  <a:gd name="adj" fmla="val 16667"/>
                </a:avLst>
              </a:prstGeom>
              <a:solidFill>
                <a:schemeClr val="bg1"/>
              </a:solidFill>
              <a:ln w="28575" algn="ctr">
                <a:noFill/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spcBef>
                    <a:spcPct val="20000"/>
                  </a:spcBef>
                  <a:buClr>
                    <a:srgbClr val="000099"/>
                  </a:buClr>
                  <a:buFont typeface="Wingdings" pitchFamily="2" charset="2"/>
                  <a:buChar char="§"/>
                  <a:defRPr sz="22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lr>
                    <a:srgbClr val="000099"/>
                  </a:buClr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lr>
                    <a:srgbClr val="000099"/>
                  </a:buClr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lr>
                    <a:srgbClr val="000099"/>
                  </a:buClr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lr>
                    <a:srgbClr val="000099"/>
                  </a:buClr>
                  <a:buFont typeface="Wingdings" pitchFamily="2" charset="2"/>
                  <a:buChar char="§"/>
                  <a:defRPr sz="14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000099"/>
                  </a:buClr>
                  <a:buFont typeface="Wingdings" pitchFamily="2" charset="2"/>
                  <a:buChar char="§"/>
                  <a:defRPr sz="14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000099"/>
                  </a:buClr>
                  <a:buFont typeface="Wingdings" pitchFamily="2" charset="2"/>
                  <a:buChar char="§"/>
                  <a:defRPr sz="14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000099"/>
                  </a:buClr>
                  <a:buFont typeface="Wingdings" pitchFamily="2" charset="2"/>
                  <a:buChar char="§"/>
                  <a:defRPr sz="14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000099"/>
                  </a:buClr>
                  <a:buFont typeface="Wingdings" pitchFamily="2" charset="2"/>
                  <a:buChar char="§"/>
                  <a:defRPr sz="14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>
                  <a:spcBef>
                    <a:spcPct val="0"/>
                  </a:spcBef>
                  <a:buClrTx/>
                  <a:buFontTx/>
                  <a:buNone/>
                </a:pPr>
                <a:endParaRPr lang="en-GB" altLang="fi-FI" sz="2400" dirty="0"/>
              </a:p>
            </p:txBody>
          </p:sp>
          <p:sp>
            <p:nvSpPr>
              <p:cNvPr id="85" name="Rounded Rectangle 19"/>
              <p:cNvSpPr>
                <a:spLocks noChangeArrowheads="1"/>
              </p:cNvSpPr>
              <p:nvPr/>
            </p:nvSpPr>
            <p:spPr bwMode="auto">
              <a:xfrm>
                <a:off x="2974823" y="3171383"/>
                <a:ext cx="900000" cy="900000"/>
              </a:xfrm>
              <a:prstGeom prst="roundRect">
                <a:avLst>
                  <a:gd name="adj" fmla="val 16667"/>
                </a:avLst>
              </a:prstGeom>
              <a:noFill/>
              <a:ln w="28575" algn="ctr">
                <a:solidFill>
                  <a:schemeClr val="tx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lvl1pPr eaLnBrk="0" hangingPunct="0">
                  <a:spcBef>
                    <a:spcPct val="20000"/>
                  </a:spcBef>
                  <a:buClr>
                    <a:srgbClr val="000099"/>
                  </a:buClr>
                  <a:buFont typeface="Wingdings" pitchFamily="2" charset="2"/>
                  <a:buChar char="§"/>
                  <a:defRPr sz="22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lr>
                    <a:srgbClr val="000099"/>
                  </a:buClr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lr>
                    <a:srgbClr val="000099"/>
                  </a:buClr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lr>
                    <a:srgbClr val="000099"/>
                  </a:buClr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lr>
                    <a:srgbClr val="000099"/>
                  </a:buClr>
                  <a:buFont typeface="Wingdings" pitchFamily="2" charset="2"/>
                  <a:buChar char="§"/>
                  <a:defRPr sz="14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000099"/>
                  </a:buClr>
                  <a:buFont typeface="Wingdings" pitchFamily="2" charset="2"/>
                  <a:buChar char="§"/>
                  <a:defRPr sz="14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000099"/>
                  </a:buClr>
                  <a:buFont typeface="Wingdings" pitchFamily="2" charset="2"/>
                  <a:buChar char="§"/>
                  <a:defRPr sz="14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000099"/>
                  </a:buClr>
                  <a:buFont typeface="Wingdings" pitchFamily="2" charset="2"/>
                  <a:buChar char="§"/>
                  <a:defRPr sz="14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000099"/>
                  </a:buClr>
                  <a:buFont typeface="Wingdings" pitchFamily="2" charset="2"/>
                  <a:buChar char="§"/>
                  <a:defRPr sz="14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>
                  <a:spcBef>
                    <a:spcPct val="0"/>
                  </a:spcBef>
                  <a:buClrTx/>
                  <a:buFontTx/>
                  <a:buNone/>
                </a:pPr>
                <a:endParaRPr lang="en-GB" altLang="fi-FI" sz="2400" dirty="0"/>
              </a:p>
            </p:txBody>
          </p:sp>
        </p:grpSp>
        <p:grpSp>
          <p:nvGrpSpPr>
            <p:cNvPr id="76" name="Group 75"/>
            <p:cNvGrpSpPr/>
            <p:nvPr/>
          </p:nvGrpSpPr>
          <p:grpSpPr>
            <a:xfrm>
              <a:off x="3210198" y="4790057"/>
              <a:ext cx="693896" cy="791588"/>
              <a:chOff x="2080792" y="5733255"/>
              <a:chExt cx="693896" cy="791588"/>
            </a:xfrm>
          </p:grpSpPr>
          <p:sp>
            <p:nvSpPr>
              <p:cNvPr id="77" name="Oval 76"/>
              <p:cNvSpPr/>
              <p:nvPr/>
            </p:nvSpPr>
            <p:spPr bwMode="auto">
              <a:xfrm>
                <a:off x="2080792" y="5768823"/>
                <a:ext cx="684000" cy="684000"/>
              </a:xfrm>
              <a:prstGeom prst="ellipse">
                <a:avLst/>
              </a:prstGeom>
              <a:noFill/>
              <a:ln w="285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78" name="Oval 77"/>
              <p:cNvSpPr/>
              <p:nvPr/>
            </p:nvSpPr>
            <p:spPr bwMode="auto">
              <a:xfrm>
                <a:off x="2134792" y="5822823"/>
                <a:ext cx="576000" cy="576000"/>
              </a:xfrm>
              <a:prstGeom prst="ellipse">
                <a:avLst/>
              </a:prstGeom>
              <a:noFill/>
              <a:ln w="285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79" name="Oval 78"/>
              <p:cNvSpPr/>
              <p:nvPr/>
            </p:nvSpPr>
            <p:spPr bwMode="auto">
              <a:xfrm>
                <a:off x="2188792" y="5876823"/>
                <a:ext cx="468000" cy="468000"/>
              </a:xfrm>
              <a:prstGeom prst="ellipse">
                <a:avLst/>
              </a:prstGeom>
              <a:noFill/>
              <a:ln w="285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80" name="Oval 79"/>
              <p:cNvSpPr/>
              <p:nvPr/>
            </p:nvSpPr>
            <p:spPr bwMode="auto">
              <a:xfrm>
                <a:off x="2260792" y="5948823"/>
                <a:ext cx="324000" cy="324000"/>
              </a:xfrm>
              <a:prstGeom prst="ellipse">
                <a:avLst/>
              </a:prstGeom>
              <a:noFill/>
              <a:ln w="285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81" name="Isosceles Triangle 80"/>
              <p:cNvSpPr/>
              <p:nvPr/>
            </p:nvSpPr>
            <p:spPr bwMode="auto">
              <a:xfrm>
                <a:off x="2090752" y="6164802"/>
                <a:ext cx="630000" cy="360041"/>
              </a:xfrm>
              <a:prstGeom prst="triangle">
                <a:avLst/>
              </a:prstGeom>
              <a:solidFill>
                <a:schemeClr val="bg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82" name="Isosceles Triangle 81"/>
              <p:cNvSpPr/>
              <p:nvPr/>
            </p:nvSpPr>
            <p:spPr bwMode="auto">
              <a:xfrm flipV="1">
                <a:off x="2144688" y="5733255"/>
                <a:ext cx="630000" cy="360041"/>
              </a:xfrm>
              <a:prstGeom prst="triangle">
                <a:avLst/>
              </a:prstGeom>
              <a:solidFill>
                <a:schemeClr val="bg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83" name="Oval 82"/>
              <p:cNvSpPr/>
              <p:nvPr/>
            </p:nvSpPr>
            <p:spPr bwMode="auto">
              <a:xfrm>
                <a:off x="2332792" y="6021304"/>
                <a:ext cx="180000" cy="180000"/>
              </a:xfrm>
              <a:prstGeom prst="ellipse">
                <a:avLst/>
              </a:prstGeom>
              <a:solidFill>
                <a:schemeClr val="tx1"/>
              </a:solidFill>
              <a:ln w="285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</p:grpSp>
      </p:grpSp>
      <p:sp>
        <p:nvSpPr>
          <p:cNvPr id="86" name="TextBox 85"/>
          <p:cNvSpPr txBox="1"/>
          <p:nvPr/>
        </p:nvSpPr>
        <p:spPr>
          <a:xfrm>
            <a:off x="186887" y="3300107"/>
            <a:ext cx="2423612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i="1" dirty="0">
                <a:solidFill>
                  <a:srgbClr val="0070C0"/>
                </a:solidFill>
              </a:rPr>
              <a:t>l</a:t>
            </a:r>
            <a:r>
              <a:rPr lang="en-GB" i="1" dirty="0" smtClean="0">
                <a:solidFill>
                  <a:srgbClr val="0070C0"/>
                </a:solidFill>
              </a:rPr>
              <a:t>ow data rates</a:t>
            </a:r>
          </a:p>
          <a:p>
            <a:r>
              <a:rPr lang="en-GB" i="1" dirty="0" smtClean="0"/>
              <a:t>wearable devices</a:t>
            </a:r>
          </a:p>
          <a:p>
            <a:r>
              <a:rPr lang="en-GB" i="1" dirty="0" smtClean="0">
                <a:solidFill>
                  <a:srgbClr val="0070C0"/>
                </a:solidFill>
              </a:rPr>
              <a:t>l</a:t>
            </a:r>
            <a:r>
              <a:rPr lang="en-GB" sz="1800" i="1" dirty="0" smtClean="0">
                <a:solidFill>
                  <a:srgbClr val="0070C0"/>
                </a:solidFill>
              </a:rPr>
              <a:t>ow power consumption</a:t>
            </a:r>
          </a:p>
          <a:p>
            <a:r>
              <a:rPr lang="en-GB" i="1" dirty="0" smtClean="0"/>
              <a:t>h</a:t>
            </a:r>
            <a:r>
              <a:rPr lang="en-GB" sz="1800" i="1" dirty="0" smtClean="0"/>
              <a:t>igh device density</a:t>
            </a:r>
          </a:p>
          <a:p>
            <a:r>
              <a:rPr lang="en-GB" i="1" dirty="0" smtClean="0">
                <a:solidFill>
                  <a:srgbClr val="0070C0"/>
                </a:solidFill>
              </a:rPr>
              <a:t>l</a:t>
            </a:r>
            <a:r>
              <a:rPr lang="en-GB" sz="1800" i="1" dirty="0" smtClean="0">
                <a:solidFill>
                  <a:srgbClr val="0070C0"/>
                </a:solidFill>
              </a:rPr>
              <a:t>ow cost</a:t>
            </a:r>
            <a:endParaRPr lang="en-GB" sz="1800" i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08713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Approach to capture ICT requirements in the SmartNet project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 smtClean="0"/>
              <a:t>ICT requirements were captured and prioritized in top-down and bottom-up manners. </a:t>
            </a:r>
          </a:p>
          <a:p>
            <a:r>
              <a:rPr lang="en-US" dirty="0" smtClean="0"/>
              <a:t>Coordination schemes and service use cases were analyzed for creating business and function layers (top-down). </a:t>
            </a:r>
          </a:p>
          <a:p>
            <a:r>
              <a:rPr lang="en-US" dirty="0" smtClean="0"/>
              <a:t>Information exchanges between system components were studied for creating component, communication, and information layers (bottom-up).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 smtClean="0"/>
              <a:t>The study of new ICT technologies included:</a:t>
            </a:r>
          </a:p>
          <a:p>
            <a:r>
              <a:rPr lang="en-US" dirty="0" smtClean="0"/>
              <a:t>Mobile networks including 5G</a:t>
            </a:r>
          </a:p>
          <a:p>
            <a:r>
              <a:rPr lang="en-US" dirty="0" smtClean="0"/>
              <a:t>Wireless sensor networks</a:t>
            </a:r>
          </a:p>
          <a:p>
            <a:r>
              <a:rPr lang="en-US" dirty="0" smtClean="0"/>
              <a:t>Low-power wide area networks (licensed and unlicensed)</a:t>
            </a:r>
          </a:p>
          <a:p>
            <a:r>
              <a:rPr lang="en-US" dirty="0" smtClean="0"/>
              <a:t>Centralized and distributed service architectures</a:t>
            </a:r>
          </a:p>
          <a:p>
            <a:r>
              <a:rPr lang="en-US" dirty="0" smtClean="0"/>
              <a:t>Data hubs</a:t>
            </a:r>
          </a:p>
          <a:p>
            <a:r>
              <a:rPr lang="en-US" dirty="0" err="1" smtClean="0"/>
              <a:t>Blockchain</a:t>
            </a:r>
            <a:endParaRPr lang="en-US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4721BB1-432A-5344-92A7-E5681479A72E}" type="slidenum">
              <a:rPr lang="en-GB" smtClean="0"/>
              <a:pPr/>
              <a:t>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="" val="352354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Requirements to consider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smtClean="0"/>
              <a:t>Communication technology covering backbone and access networks</a:t>
            </a:r>
          </a:p>
          <a:p>
            <a:r>
              <a:rPr lang="en-US" smtClean="0"/>
              <a:t>Latency and security aspects</a:t>
            </a:r>
          </a:p>
          <a:p>
            <a:r>
              <a:rPr lang="en-US" smtClean="0"/>
              <a:t>Bandwidth</a:t>
            </a:r>
          </a:p>
          <a:p>
            <a:r>
              <a:rPr lang="en-US" smtClean="0"/>
              <a:t>Coverage</a:t>
            </a:r>
          </a:p>
          <a:p>
            <a:r>
              <a:rPr lang="en-US" smtClean="0"/>
              <a:t>Scalability</a:t>
            </a:r>
          </a:p>
          <a:p>
            <a:r>
              <a:rPr lang="en-US" smtClean="0"/>
              <a:t>Ownership</a:t>
            </a:r>
          </a:p>
          <a:p>
            <a:r>
              <a:rPr lang="en-US" smtClean="0"/>
              <a:t>Terminal density</a:t>
            </a:r>
          </a:p>
          <a:p>
            <a:r>
              <a:rPr lang="en-US" smtClean="0"/>
              <a:t>Interface flexibility</a:t>
            </a:r>
          </a:p>
          <a:p>
            <a:r>
              <a:rPr lang="en-US" smtClean="0"/>
              <a:t>OPEX and CAPEX costs</a:t>
            </a:r>
          </a:p>
          <a:p>
            <a:r>
              <a:rPr lang="en-US" smtClean="0"/>
              <a:t>Market characteristics</a:t>
            </a:r>
          </a:p>
          <a:p>
            <a:r>
              <a:rPr lang="en-US" smtClean="0"/>
              <a:t>Reliability</a:t>
            </a:r>
          </a:p>
          <a:p>
            <a:r>
              <a:rPr lang="en-US" smtClean="0"/>
              <a:t>Security (integrity, availability, confidentiality, authentication, non-repudiation)</a:t>
            </a:r>
          </a:p>
          <a:p>
            <a:r>
              <a:rPr lang="en-US" smtClean="0"/>
              <a:t>Data and communication protocols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10225" y="2077357"/>
            <a:ext cx="3257550" cy="4154714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800" smtClean="0"/>
              <a:t>Classification</a:t>
            </a:r>
          </a:p>
          <a:p>
            <a:r>
              <a:rPr lang="en-US" sz="1800" smtClean="0"/>
              <a:t>Network requirements</a:t>
            </a:r>
          </a:p>
          <a:p>
            <a:r>
              <a:rPr lang="en-US" sz="1800" smtClean="0"/>
              <a:t>Security requirements</a:t>
            </a:r>
          </a:p>
          <a:p>
            <a:r>
              <a:rPr lang="en-US" sz="1800" smtClean="0"/>
              <a:t>Latency requirements</a:t>
            </a:r>
          </a:p>
          <a:p>
            <a:r>
              <a:rPr lang="en-US" sz="1800" smtClean="0"/>
              <a:t>Data requirements</a:t>
            </a:r>
          </a:p>
          <a:p>
            <a:r>
              <a:rPr lang="en-US" sz="1800" smtClean="0"/>
              <a:t>Technology related requirements</a:t>
            </a:r>
            <a:endParaRPr lang="en-US" sz="1800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4721BB1-432A-5344-92A7-E5681479A72E}" type="slidenum">
              <a:rPr lang="en-GB" smtClean="0"/>
              <a:pPr/>
              <a:t>6</a:t>
            </a:fld>
            <a:endParaRPr lang="en-GB" dirty="0"/>
          </a:p>
        </p:txBody>
      </p:sp>
      <p:sp>
        <p:nvSpPr>
          <p:cNvPr id="6" name="Right Brace 5"/>
          <p:cNvSpPr/>
          <p:nvPr/>
        </p:nvSpPr>
        <p:spPr>
          <a:xfrm>
            <a:off x="4600575" y="2077357"/>
            <a:ext cx="790575" cy="4154714"/>
          </a:xfrm>
          <a:prstGeom prst="righ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="" val="2041989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Design and analysis process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4721BB1-432A-5344-92A7-E5681479A72E}" type="slidenum">
              <a:rPr lang="en-GB" smtClean="0"/>
              <a:pPr/>
              <a:t>7</a:t>
            </a:fld>
            <a:endParaRPr lang="en-GB" dirty="0"/>
          </a:p>
        </p:txBody>
      </p:sp>
      <p:pic>
        <p:nvPicPr>
          <p:cNvPr id="89" name="Content Placeholder 88"/>
          <p:cNvPicPr>
            <a:picLocks noGrp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51443" y="2112963"/>
            <a:ext cx="7641113" cy="4164012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xtBox 2"/>
          <p:cNvSpPr txBox="1"/>
          <p:nvPr/>
        </p:nvSpPr>
        <p:spPr>
          <a:xfrm rot="20133809">
            <a:off x="267839" y="2344281"/>
            <a:ext cx="3002938" cy="36933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Discovery of ICT requirements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90" name="TextBox 89"/>
          <p:cNvSpPr txBox="1"/>
          <p:nvPr/>
        </p:nvSpPr>
        <p:spPr>
          <a:xfrm rot="20133809">
            <a:off x="116350" y="3750308"/>
            <a:ext cx="3175678" cy="36933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Creation of ICT reference model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91" name="TextBox 90"/>
          <p:cNvSpPr txBox="1"/>
          <p:nvPr/>
        </p:nvSpPr>
        <p:spPr>
          <a:xfrm rot="20133809">
            <a:off x="119423" y="5508291"/>
            <a:ext cx="3107069" cy="36933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Testing with pilot specifications</a:t>
            </a:r>
            <a:endParaRPr lang="en-GB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193601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90" grpId="0" animBg="1"/>
      <p:bldP spid="91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Core design models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4721BB1-432A-5344-92A7-E5681479A72E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6" name="Content Placeholder 12"/>
          <p:cNvPicPr>
            <a:picLocks noGrp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457200" y="1989542"/>
            <a:ext cx="4038600" cy="3112279"/>
          </a:xfrm>
          <a:prstGeom prst="rect">
            <a:avLst/>
          </a:prstGeom>
          <a:noFill/>
        </p:spPr>
      </p:pic>
      <p:pic>
        <p:nvPicPr>
          <p:cNvPr id="7" name="Content Placeholder 6"/>
          <p:cNvPicPr>
            <a:picLocks noGrp="1" noChangeAspect="1"/>
          </p:cNvPicPr>
          <p:nvPr>
            <p:ph sz="half" idx="2"/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27124"/>
          <a:stretch/>
        </p:blipFill>
        <p:spPr bwMode="auto">
          <a:xfrm>
            <a:off x="4648200" y="1989542"/>
            <a:ext cx="4191000" cy="3147749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sp>
        <p:nvSpPr>
          <p:cNvPr id="8" name="Rectangle 7"/>
          <p:cNvSpPr/>
          <p:nvPr/>
        </p:nvSpPr>
        <p:spPr>
          <a:xfrm>
            <a:off x="457200" y="5314769"/>
            <a:ext cx="40386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/>
              <a:t>Parametrized </a:t>
            </a:r>
            <a:r>
              <a:rPr lang="en-GB" dirty="0"/>
              <a:t>SGAM </a:t>
            </a:r>
            <a:r>
              <a:rPr lang="en-GB" dirty="0" smtClean="0"/>
              <a:t>model to investigate </a:t>
            </a:r>
          </a:p>
          <a:p>
            <a:r>
              <a:rPr lang="en-GB" dirty="0" smtClean="0"/>
              <a:t>e.g. link activity and possibility to use wireless technologies.</a:t>
            </a:r>
            <a:endParaRPr lang="en-GB" dirty="0"/>
          </a:p>
        </p:txBody>
      </p:sp>
      <p:sp>
        <p:nvSpPr>
          <p:cNvPr id="9" name="Rectangle 8"/>
          <p:cNvSpPr/>
          <p:nvPr/>
        </p:nvSpPr>
        <p:spPr>
          <a:xfrm>
            <a:off x="4572000" y="5314769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dirty="0" smtClean="0"/>
              <a:t>A reference </a:t>
            </a:r>
            <a:r>
              <a:rPr lang="en-GB" dirty="0"/>
              <a:t>model to discover ICT </a:t>
            </a:r>
            <a:r>
              <a:rPr lang="en-GB" dirty="0" smtClean="0"/>
              <a:t>requirements with energy experts.</a:t>
            </a:r>
            <a:r>
              <a:rPr lang="en-GB" dirty="0"/>
              <a:t/>
            </a:r>
            <a:br>
              <a:rPr lang="en-GB" dirty="0"/>
            </a:b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xmlns="" val="834389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 smtClean="0"/>
              <a:t>Conclusion</a:t>
            </a:r>
            <a:br>
              <a:rPr lang="en-US" noProof="0" dirty="0" smtClean="0"/>
            </a:br>
            <a:endParaRPr lang="en-US" noProof="0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583290"/>
            <a:ext cx="8229600" cy="4163787"/>
          </a:xfrm>
        </p:spPr>
        <p:txBody>
          <a:bodyPr>
            <a:noAutofit/>
          </a:bodyPr>
          <a:lstStyle/>
          <a:p>
            <a:pPr lvl="0"/>
            <a:r>
              <a:rPr lang="en-US" sz="1800" noProof="0" dirty="0" smtClean="0"/>
              <a:t>The work revealed that defining ICT requirements for future ancillary services is challenging:</a:t>
            </a:r>
          </a:p>
          <a:p>
            <a:pPr lvl="1"/>
            <a:r>
              <a:rPr lang="en-US" sz="1600" dirty="0" smtClean="0"/>
              <a:t>U</a:t>
            </a:r>
            <a:r>
              <a:rPr lang="en-US" sz="1600" noProof="0" dirty="0" err="1" smtClean="0"/>
              <a:t>nclear</a:t>
            </a:r>
            <a:r>
              <a:rPr lang="en-US" sz="1600" noProof="0" dirty="0" smtClean="0"/>
              <a:t> </a:t>
            </a:r>
            <a:r>
              <a:rPr lang="en-US" sz="1600" noProof="0" dirty="0" smtClean="0"/>
              <a:t>requirements and value ranges</a:t>
            </a:r>
          </a:p>
          <a:p>
            <a:pPr lvl="1"/>
            <a:r>
              <a:rPr lang="en-US" sz="1600" dirty="0" smtClean="0"/>
              <a:t>ICT evolution cycle is different compared to energy systems</a:t>
            </a:r>
          </a:p>
          <a:p>
            <a:r>
              <a:rPr lang="en-US" sz="1800" noProof="0" dirty="0" smtClean="0"/>
              <a:t>Choosing suitable communication options depends on  various factors e.g. market  and national characteristics, existing communication infrastructure, regulation, maturity of technologies, and investment and operation costs.</a:t>
            </a:r>
          </a:p>
          <a:p>
            <a:r>
              <a:rPr lang="en-US" sz="1800" dirty="0" smtClean="0"/>
              <a:t>We </a:t>
            </a:r>
            <a:r>
              <a:rPr lang="en-US" sz="1800" smtClean="0"/>
              <a:t>need </a:t>
            </a:r>
            <a:r>
              <a:rPr lang="en-US" sz="1800" smtClean="0"/>
              <a:t>new tools </a:t>
            </a:r>
            <a:r>
              <a:rPr lang="en-US" sz="1800" dirty="0" smtClean="0"/>
              <a:t>to support the design and analysis</a:t>
            </a:r>
            <a:endParaRPr lang="en-US" sz="1800" noProof="0" dirty="0" smtClean="0"/>
          </a:p>
          <a:p>
            <a:pPr lvl="1"/>
            <a:r>
              <a:rPr lang="en-US" sz="1600" dirty="0" smtClean="0"/>
              <a:t>Reference model to help identifying interactions between different system components</a:t>
            </a:r>
          </a:p>
          <a:p>
            <a:pPr lvl="1"/>
            <a:r>
              <a:rPr lang="en-US" sz="1600" dirty="0" smtClean="0"/>
              <a:t>Pre-compiled ICT requirement table to select requirements for communication links</a:t>
            </a:r>
          </a:p>
          <a:p>
            <a:pPr lvl="1"/>
            <a:r>
              <a:rPr lang="en-US" sz="1600" dirty="0" err="1" smtClean="0"/>
              <a:t>Parametrized</a:t>
            </a:r>
            <a:r>
              <a:rPr lang="en-US" sz="1600" dirty="0" smtClean="0"/>
              <a:t> </a:t>
            </a:r>
            <a:r>
              <a:rPr lang="en-US" sz="1600" noProof="0" dirty="0" smtClean="0"/>
              <a:t>SGAM model to maintain system complexity in different SGAM layers and to generate </a:t>
            </a:r>
            <a:r>
              <a:rPr lang="en-US" sz="1600" dirty="0" smtClean="0"/>
              <a:t>visual presentations of different system alternatives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4721BB1-432A-5344-92A7-E5681479A72E}" type="slidenum">
              <a:rPr lang="en-GB" smtClean="0"/>
              <a:pPr/>
              <a:t>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="" val="634524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martNet Titl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SmartNet Main Content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Smart Net End Slides">
  <a:themeElements>
    <a:clrScheme name="Custom 2">
      <a:dk1>
        <a:sysClr val="windowText" lastClr="000000"/>
      </a:dk1>
      <a:lt1>
        <a:sysClr val="window" lastClr="FFFFFF"/>
      </a:lt1>
      <a:dk2>
        <a:srgbClr val="3D72C4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SmartNet-template.potx</Template>
  <TotalTime>4184</TotalTime>
  <Words>558</Words>
  <Application>Microsoft Office PowerPoint</Application>
  <PresentationFormat>On-screen Show (4:3)</PresentationFormat>
  <Paragraphs>104</Paragraphs>
  <Slides>11</Slides>
  <Notes>11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11</vt:i4>
      </vt:variant>
    </vt:vector>
  </HeadingPairs>
  <TitlesOfParts>
    <vt:vector size="14" baseType="lpstr">
      <vt:lpstr>SmartNet Title</vt:lpstr>
      <vt:lpstr>SmartNet Main Content</vt:lpstr>
      <vt:lpstr>Smart Net End Slides</vt:lpstr>
      <vt:lpstr>Communication and ICT requirements for allowing system services from distribution grids</vt:lpstr>
      <vt:lpstr>Background </vt:lpstr>
      <vt:lpstr>Challenge </vt:lpstr>
      <vt:lpstr>New technologies with new opportunities </vt:lpstr>
      <vt:lpstr>Approach to capture ICT requirements in the SmartNet project</vt:lpstr>
      <vt:lpstr>Requirements to consider </vt:lpstr>
      <vt:lpstr>Design and analysis process </vt:lpstr>
      <vt:lpstr>Core design models </vt:lpstr>
      <vt:lpstr>Conclusion </vt:lpstr>
      <vt:lpstr>Slide 10</vt:lpstr>
      <vt:lpstr>Slide 11</vt:lpstr>
    </vt:vector>
  </TitlesOfParts>
  <Company>Florence School of Regulation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Janto McMullin</dc:creator>
  <cp:lastModifiedBy>TTEHOS</cp:lastModifiedBy>
  <cp:revision>138</cp:revision>
  <cp:lastPrinted>2017-06-17T09:49:13Z</cp:lastPrinted>
  <dcterms:created xsi:type="dcterms:W3CDTF">2016-02-09T10:30:10Z</dcterms:created>
  <dcterms:modified xsi:type="dcterms:W3CDTF">2017-06-19T11:19:46Z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AdHocReviewCycleID">
    <vt:i4>779617265</vt:i4>
  </property>
  <property fmtid="{D5CDD505-2E9C-101B-9397-08002B2CF9AE}" pid="3" name="_NewReviewCycle">
    <vt:lpwstr/>
  </property>
  <property fmtid="{D5CDD505-2E9C-101B-9397-08002B2CF9AE}" pid="4" name="_EmailSubject">
    <vt:lpwstr>Toinen versio PowerTech esityksestä</vt:lpwstr>
  </property>
  <property fmtid="{D5CDD505-2E9C-101B-9397-08002B2CF9AE}" pid="5" name="_AuthorEmail">
    <vt:lpwstr>Lotta.Tuomimaki@vtt.fi</vt:lpwstr>
  </property>
  <property fmtid="{D5CDD505-2E9C-101B-9397-08002B2CF9AE}" pid="6" name="_AuthorEmailDisplayName">
    <vt:lpwstr>Tuomimäki Lotta</vt:lpwstr>
  </property>
  <property fmtid="{D5CDD505-2E9C-101B-9397-08002B2CF9AE}" pid="7" name="_PreviousAdHocReviewCycleID">
    <vt:i4>-243684774</vt:i4>
  </property>
</Properties>
</file>