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0" r:id="rId2"/>
    <p:sldMasterId id="2147483662" r:id="rId3"/>
    <p:sldMasterId id="2147483664" r:id="rId4"/>
  </p:sldMasterIdLst>
  <p:notesMasterIdLst>
    <p:notesMasterId r:id="rId24"/>
  </p:notesMasterIdLst>
  <p:sldIdLst>
    <p:sldId id="369" r:id="rId5"/>
    <p:sldId id="393" r:id="rId6"/>
    <p:sldId id="395" r:id="rId7"/>
    <p:sldId id="428" r:id="rId8"/>
    <p:sldId id="398" r:id="rId9"/>
    <p:sldId id="429" r:id="rId10"/>
    <p:sldId id="400" r:id="rId11"/>
    <p:sldId id="430" r:id="rId12"/>
    <p:sldId id="396" r:id="rId13"/>
    <p:sldId id="431" r:id="rId14"/>
    <p:sldId id="402" r:id="rId15"/>
    <p:sldId id="432" r:id="rId16"/>
    <p:sldId id="405" r:id="rId17"/>
    <p:sldId id="433" r:id="rId18"/>
    <p:sldId id="437" r:id="rId19"/>
    <p:sldId id="434" r:id="rId20"/>
    <p:sldId id="435" r:id="rId21"/>
    <p:sldId id="438" r:id="rId22"/>
    <p:sldId id="439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nrique Rivero Puente" initials="ER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5BA9"/>
    <a:srgbClr val="4BACC6"/>
    <a:srgbClr val="3E9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9" autoAdjust="0"/>
    <p:restoredTop sz="77610" autoAdjust="0"/>
  </p:normalViewPr>
  <p:slideViewPr>
    <p:cSldViewPr>
      <p:cViewPr>
        <p:scale>
          <a:sx n="100" d="100"/>
          <a:sy n="100" d="100"/>
        </p:scale>
        <p:origin x="17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E283B-1FB9-4008-87C2-EFCCF9886A15}" type="datetimeFigureOut">
              <a:rPr lang="nl-BE" smtClean="0"/>
              <a:t>19/06/17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6462B-5FFF-4834-B632-CC4267DCDAD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92617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Having defined a bunch of possible coordination schemes</a:t>
            </a:r>
            <a:r>
              <a:rPr lang="en-GB" baseline="0" dirty="0" smtClean="0"/>
              <a:t> between TSO and DSO to procure AS and local services, it is this necessary to specify the market </a:t>
            </a:r>
            <a:r>
              <a:rPr lang="en-GB" baseline="0" dirty="0" err="1" smtClean="0"/>
              <a:t>desgin</a:t>
            </a:r>
            <a:r>
              <a:rPr lang="en-GB" baseline="0" dirty="0" smtClean="0"/>
              <a:t> and algorithm for each of them.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Independently of the coordination schemes, we (</a:t>
            </a:r>
            <a:r>
              <a:rPr lang="en-GB" dirty="0" err="1" smtClean="0"/>
              <a:t>SmartNet</a:t>
            </a:r>
            <a:r>
              <a:rPr lang="en-GB" dirty="0" smtClean="0"/>
              <a:t> project) also aim at providing advanced</a:t>
            </a:r>
            <a:r>
              <a:rPr lang="en-GB" baseline="0" dirty="0" smtClean="0"/>
              <a:t> market schemes, to answer a few requirements: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6462B-5FFF-4834-B632-CC4267DCDAD5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8876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identify 5 key market design ingredients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6462B-5FFF-4834-B632-CC4267DCDAD5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9616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6462B-5FFF-4834-B632-CC4267DCDAD5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9050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</a:t>
            </a:r>
            <a:r>
              <a:rPr lang="en-GB" baseline="0" dirty="0" smtClean="0"/>
              <a:t> propose a catalogue of market products, from: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simple bids (single quantity-price pair over one time step)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Simple bids with multiple pairs (quantity-prices)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Non-curtailable bids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Bids covering multiple time steps of the market time horizon </a:t>
            </a:r>
            <a:r>
              <a:rPr lang="en-GB" baseline="0" dirty="0" smtClean="0">
                <a:sym typeface="Wingdings"/>
              </a:rPr>
              <a:t> for those, we can define different inter-temporal constraints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>
                <a:sym typeface="Wingdings"/>
              </a:rPr>
              <a:t>Constraints between bids (exclusive, implication)</a:t>
            </a:r>
          </a:p>
          <a:p>
            <a:pPr marL="171450" indent="-171450">
              <a:buFontTx/>
              <a:buChar char="-"/>
            </a:pPr>
            <a:endParaRPr lang="en-GB" baseline="0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GB" baseline="0" dirty="0" smtClean="0">
                <a:sym typeface="Wingdings"/>
              </a:rPr>
              <a:t>All those products must not necessarily be used by a specific instance of market design but it is worth to test which are </a:t>
            </a:r>
            <a:r>
              <a:rPr lang="en-GB" baseline="0" dirty="0" err="1" smtClean="0">
                <a:sym typeface="Wingdings"/>
              </a:rPr>
              <a:t>wortwhile</a:t>
            </a:r>
            <a:r>
              <a:rPr lang="en-GB" baseline="0" dirty="0" smtClean="0">
                <a:sym typeface="Wingdings"/>
              </a:rPr>
              <a:t> and also </a:t>
            </a:r>
            <a:r>
              <a:rPr lang="en-GB" baseline="0" dirty="0" err="1" smtClean="0">
                <a:sym typeface="Wingdings"/>
              </a:rPr>
              <a:t>wich</a:t>
            </a:r>
            <a:r>
              <a:rPr lang="en-GB" baseline="0" dirty="0" smtClean="0">
                <a:sym typeface="Wingdings"/>
              </a:rPr>
              <a:t> ones generate computational burden on the market clearing algorithm: </a:t>
            </a:r>
            <a:r>
              <a:rPr lang="en-GB" b="1" baseline="0" dirty="0" smtClean="0">
                <a:sym typeface="Wingdings"/>
              </a:rPr>
              <a:t>typically those involving integer variables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6462B-5FFF-4834-B632-CC4267DCDAD5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05650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Network</a:t>
            </a:r>
            <a:r>
              <a:rPr lang="en-GB" baseline="0" dirty="0" smtClean="0"/>
              <a:t> models to be considered to avoid creating current congestions or voltages problem.</a:t>
            </a:r>
          </a:p>
          <a:p>
            <a:r>
              <a:rPr lang="en-GB" baseline="0" dirty="0" smtClean="0"/>
              <a:t>Best is to have full AC models, but non-linear </a:t>
            </a:r>
            <a:r>
              <a:rPr lang="en-GB" baseline="0" dirty="0" smtClean="0">
                <a:sym typeface="Wingdings"/>
              </a:rPr>
              <a:t> not likely to be tractable in the market clearing </a:t>
            </a:r>
            <a:r>
              <a:rPr lang="en-GB" baseline="0" dirty="0" err="1" smtClean="0">
                <a:sym typeface="Wingdings"/>
              </a:rPr>
              <a:t>algo</a:t>
            </a:r>
            <a:r>
              <a:rPr lang="en-GB" baseline="0" dirty="0" smtClean="0">
                <a:sym typeface="Wingdings"/>
              </a:rPr>
              <a:t>  need to simplify: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>
                <a:sym typeface="Wingdings"/>
              </a:rPr>
              <a:t>Linear is ok for meshed transmission grid (voltage problems are supposed to be solved independently)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>
                <a:sym typeface="Wingdings"/>
              </a:rPr>
              <a:t>SOCP (convex) is the chosen approach for MV distribution grid, to be able to model reactive power  and voltage </a:t>
            </a:r>
            <a:r>
              <a:rPr lang="en-GB" baseline="0" dirty="0" err="1" smtClean="0">
                <a:sym typeface="Wingdings"/>
              </a:rPr>
              <a:t>implicaitons</a:t>
            </a:r>
            <a:r>
              <a:rPr lang="en-GB" baseline="0" dirty="0" smtClean="0">
                <a:sym typeface="Wingdings"/>
              </a:rPr>
              <a:t> (more realistic and less decoupled than for distribution grid)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>
                <a:sym typeface="Wingdings"/>
              </a:rPr>
              <a:t>Market clearing algorithm will thus be a MISOCP problem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6462B-5FFF-4834-B632-CC4267DCDAD5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466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069CA-B3C5-4F30-8419-060A671068A6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48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1A2E-334B-4C97-AD5A-6B8B2E2E6167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94067-FBB4-446A-A6E4-5E1362E75ED6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018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3454401"/>
            <a:ext cx="6216967" cy="138175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0" i="0" cap="none">
                <a:solidFill>
                  <a:srgbClr val="4F81BD"/>
                </a:solidFill>
                <a:latin typeface="Calibri Light"/>
                <a:cs typeface="Calibri 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4836161"/>
            <a:ext cx="6216967" cy="85343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8313" y="2976880"/>
            <a:ext cx="4195762" cy="477520"/>
          </a:xfrm>
          <a:prstGeom prst="rect">
            <a:avLst/>
          </a:prstGeom>
        </p:spPr>
        <p:txBody>
          <a:bodyPr vert="horz"/>
          <a:lstStyle>
            <a:lvl1pPr>
              <a:defRPr sz="1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58317" y="404664"/>
            <a:ext cx="1319847" cy="792163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55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371600" y="5030986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u="sng" dirty="0" smtClean="0">
                <a:solidFill>
                  <a:srgbClr val="1F497D"/>
                </a:solidFill>
                <a:latin typeface="Calibri"/>
              </a:rPr>
              <a:t>www.SmartNet-Project.eu</a:t>
            </a:r>
            <a:endParaRPr lang="en-US" u="sng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1808480" y="5598160"/>
            <a:ext cx="55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1200" dirty="0" smtClean="0">
                <a:solidFill>
                  <a:srgbClr val="4F81BD"/>
                </a:solidFill>
                <a:latin typeface="Calibri"/>
              </a:rPr>
              <a:t>This presentation reflects only the author’s view and the Innovation and Networks Executive Agency (INEA) is not responsible for any use that may be made of the information it contains.</a:t>
            </a:r>
          </a:p>
          <a:p>
            <a:pPr algn="ctr" defTabSz="457200"/>
            <a:endParaRPr lang="en-US" sz="12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2" name="Picture 1" descr="branding-strip-SmartNe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2298700"/>
            <a:ext cx="75565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8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3454401"/>
            <a:ext cx="6216967" cy="138175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0" i="0" cap="none">
                <a:solidFill>
                  <a:srgbClr val="4F81BD"/>
                </a:solidFill>
                <a:latin typeface="Calibri Light"/>
                <a:cs typeface="Calibri Ligh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4836161"/>
            <a:ext cx="6216967" cy="85343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8313" y="2976880"/>
            <a:ext cx="4195762" cy="477520"/>
          </a:xfrm>
          <a:prstGeom prst="rect">
            <a:avLst/>
          </a:prstGeom>
        </p:spPr>
        <p:txBody>
          <a:bodyPr vert="horz"/>
          <a:lstStyle>
            <a:lvl1pPr>
              <a:defRPr sz="18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8312" y="415925"/>
            <a:ext cx="1319847" cy="792163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2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A6A949-CFF2-4FDB-833F-DF60F8FC11E9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martNet-logo-hori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20" y="25648"/>
            <a:ext cx="2192492" cy="687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91798" y="192088"/>
            <a:ext cx="1656004" cy="40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17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371600" y="5140323"/>
            <a:ext cx="6400800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u="sng" dirty="0" err="1" smtClean="0">
                <a:solidFill>
                  <a:srgbClr val="3D72C4"/>
                </a:solidFill>
                <a:latin typeface="Calibri"/>
              </a:rPr>
              <a:t>SmartNet-Project.eu</a:t>
            </a:r>
            <a:endParaRPr lang="en-US" u="sng" dirty="0">
              <a:solidFill>
                <a:srgbClr val="3D72C4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1808480" y="5598160"/>
            <a:ext cx="55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sz="1200" dirty="0" smtClean="0">
                <a:solidFill>
                  <a:srgbClr val="4F81BD"/>
                </a:solidFill>
                <a:latin typeface="Calibri"/>
              </a:rPr>
              <a:t>This presentation reflects only the author’s view and the Innovation and Networks Executive Agency (INEA) is not responsible for any use that may be made of the information it contains.</a:t>
            </a:r>
          </a:p>
          <a:p>
            <a:pPr algn="ctr" defTabSz="457200"/>
            <a:endParaRPr lang="en-US" sz="1200" dirty="0">
              <a:solidFill>
                <a:srgbClr val="4F81BD"/>
              </a:solidFill>
              <a:latin typeface="Calibri"/>
            </a:endParaRPr>
          </a:p>
        </p:txBody>
      </p:sp>
      <p:pic>
        <p:nvPicPr>
          <p:cNvPr id="2" name="Picture 1" descr="smartnet logo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349500"/>
            <a:ext cx="6016752" cy="21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55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950720" y="1981200"/>
            <a:ext cx="530352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Thank You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ounded Rectangle 3"/>
          <p:cNvSpPr/>
          <p:nvPr userDrawn="1"/>
        </p:nvSpPr>
        <p:spPr>
          <a:xfrm>
            <a:off x="1859280" y="2865120"/>
            <a:ext cx="5394960" cy="3017520"/>
          </a:xfrm>
          <a:prstGeom prst="roundRect">
            <a:avLst>
              <a:gd name="adj" fmla="val 5814"/>
            </a:avLst>
          </a:prstGeom>
          <a:solidFill>
            <a:schemeClr val="lt1"/>
          </a:solidFill>
          <a:effectLst>
            <a:outerShdw blurRad="69850" dist="38100" dir="2700000" algn="tl" rotWithShape="0">
              <a:schemeClr val="accent3">
                <a:lumMod val="50000"/>
                <a:alpha val="14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184400" y="3200400"/>
            <a:ext cx="4784725" cy="235743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209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A6A949-CFF2-4FDB-833F-DF60F8FC11E9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martNet-logo-hori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20" y="25648"/>
            <a:ext cx="2192492" cy="687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91798" y="192088"/>
            <a:ext cx="1656004" cy="40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48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A949-CFF2-4FDB-833F-DF60F8FC11E9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martNet-logo-horizont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020" y="25648"/>
            <a:ext cx="2192492" cy="687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91798" y="192088"/>
            <a:ext cx="1656004" cy="40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3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F150-B0B9-4671-AFC9-679A8C7A0443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6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AE19E-A145-4E9A-AD14-CEC9E8E6B2C5}" type="datetime1">
              <a:rPr lang="en-US" smtClean="0"/>
              <a:t>6/19/17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015F-0138-46AF-B7E1-491D1A41371E}" type="datetime1">
              <a:rPr lang="en-US" smtClean="0"/>
              <a:t>6/19/17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556-825B-4551-B784-66F4505CC575}" type="datetime1">
              <a:rPr lang="en-US" smtClean="0"/>
              <a:t>6/19/17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32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C609-492B-4F4D-912C-00B0F8B77251}" type="datetime1">
              <a:rPr lang="en-US" smtClean="0"/>
              <a:t>6/19/17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DA180-76E1-4DDC-8D53-840DC231F39C}" type="datetime1">
              <a:rPr lang="en-US" smtClean="0"/>
              <a:t>6/19/17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8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32FE2-01DD-4616-BC11-561DC640D09C}" type="datetime1">
              <a:rPr lang="en-US" smtClean="0"/>
              <a:t>6/19/17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3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3.xml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theme" Target="../theme/theme4.xml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610FF-5521-4BA1-A900-A83C8A3E08FA}" type="datetime1">
              <a:rPr lang="en-US" smtClean="0"/>
              <a:t>6/19/17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547A-2DC6-4993-A8A2-ED5E29B9F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werpoint Title bg.em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6" r="5970" b="5436"/>
          <a:stretch/>
        </p:blipFill>
        <p:spPr>
          <a:xfrm>
            <a:off x="-1" y="118734"/>
            <a:ext cx="9144001" cy="673926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3"/>
            <a:ext cx="6010729" cy="16922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1483360" y="5799547"/>
            <a:ext cx="7244080" cy="743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This project has received </a:t>
            </a:r>
            <a:r>
              <a:rPr lang="en-US" sz="1000" noProof="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funding</a:t>
            </a:r>
            <a:r>
              <a: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 from the European Union’s Horizon 2020</a:t>
            </a:r>
          </a:p>
          <a:p>
            <a:r>
              <a: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/>
              </a:rPr>
              <a:t>research and innovation program under grant agreement No 691405</a:t>
            </a:r>
            <a:endParaRPr lang="en-US" sz="1000" dirty="0">
              <a:solidFill>
                <a:prstClr val="black">
                  <a:lumMod val="95000"/>
                  <a:lumOff val="5000"/>
                </a:prstClr>
              </a:solidFill>
              <a:latin typeface="Calibri"/>
            </a:endParaRPr>
          </a:p>
        </p:txBody>
      </p:sp>
      <p:pic>
        <p:nvPicPr>
          <p:cNvPr id="12" name="Picture 11" descr="flag_yellow_eps.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860778"/>
            <a:ext cx="944880" cy="641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39165" y="233320"/>
            <a:ext cx="2986352" cy="7367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837" y="233320"/>
            <a:ext cx="1978323" cy="1011772"/>
          </a:xfrm>
          <a:prstGeom prst="rect">
            <a:avLst/>
          </a:prstGeom>
        </p:spPr>
      </p:pic>
      <p:grpSp>
        <p:nvGrpSpPr>
          <p:cNvPr id="5" name="Group 4"/>
          <p:cNvGrpSpPr/>
          <p:nvPr userDrawn="1"/>
        </p:nvGrpSpPr>
        <p:grpSpPr>
          <a:xfrm>
            <a:off x="5624777" y="43437"/>
            <a:ext cx="3746931" cy="1470945"/>
            <a:chOff x="4065429" y="136971"/>
            <a:chExt cx="5050712" cy="1982774"/>
          </a:xfrm>
        </p:grpSpPr>
        <p:pic>
          <p:nvPicPr>
            <p:cNvPr id="7" name="Picture 6" descr="SmartNet-logo-horizontal.eps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5429" y="136971"/>
              <a:ext cx="5050712" cy="1304486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>
            <a:xfrm>
              <a:off x="4461329" y="1256145"/>
              <a:ext cx="4013200" cy="863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1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457200" rtl="0" eaLnBrk="1" latinLnBrk="0" hangingPunct="1">
        <a:lnSpc>
          <a:spcPct val="120000"/>
        </a:lnSpc>
        <a:spcBef>
          <a:spcPct val="0"/>
        </a:spcBef>
        <a:buNone/>
        <a:defRPr sz="32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kern="1200" baseline="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89" y="494574"/>
            <a:ext cx="5050712" cy="130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8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7" r:id="rId2"/>
    <p:sldLayoutId id="2147483669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89" y="494574"/>
            <a:ext cx="5050712" cy="130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9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martnet-project.eu/wp-content/uploads/2016/03/D2.4_Preliminary.pdf" TargetMode="External"/><Relationship Id="rId3" Type="http://schemas.openxmlformats.org/officeDocument/2006/relationships/hyperlink" Target="http://smartnet-project.eu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tiff"/><Relationship Id="rId3" Type="http://schemas.openxmlformats.org/officeDocument/2006/relationships/image" Target="../media/image17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313" y="3140968"/>
            <a:ext cx="6216967" cy="1381759"/>
          </a:xfrm>
        </p:spPr>
        <p:txBody>
          <a:bodyPr>
            <a:noAutofit/>
          </a:bodyPr>
          <a:lstStyle/>
          <a:p>
            <a:r>
              <a:rPr lang="en-US" sz="2800" b="1" smtClean="0">
                <a:solidFill>
                  <a:srgbClr val="105BA9"/>
                </a:solidFill>
              </a:rPr>
              <a:t>Advanced market schemes for allowing ancillary services from distribution networks</a:t>
            </a:r>
            <a:endParaRPr lang="en-US" sz="2800" b="1" dirty="0">
              <a:solidFill>
                <a:srgbClr val="105BA9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000"/>
              </a:lnSpc>
            </a:pPr>
            <a:r>
              <a:rPr lang="en-US" sz="2000" b="1" smtClean="0"/>
              <a:t>Guillaume Leclercq</a:t>
            </a:r>
          </a:p>
          <a:p>
            <a:pPr>
              <a:lnSpc>
                <a:spcPts val="2000"/>
              </a:lnSpc>
            </a:pPr>
            <a:r>
              <a:rPr lang="en-US" sz="2000" i="1" smtClean="0"/>
              <a:t>Senior Consultant</a:t>
            </a:r>
          </a:p>
          <a:p>
            <a:pPr>
              <a:lnSpc>
                <a:spcPts val="2000"/>
              </a:lnSpc>
            </a:pPr>
            <a:r>
              <a:rPr lang="en-US" sz="2000" smtClean="0"/>
              <a:t>N-SIDE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3416300" y="1828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BE"/>
          </a:p>
        </p:txBody>
      </p:sp>
      <p:sp>
        <p:nvSpPr>
          <p:cNvPr id="16" name="Rectangle 15"/>
          <p:cNvSpPr/>
          <p:nvPr/>
        </p:nvSpPr>
        <p:spPr>
          <a:xfrm>
            <a:off x="3563888" y="116632"/>
            <a:ext cx="2088232" cy="1152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60648"/>
            <a:ext cx="2280961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6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10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378654" cy="4523444"/>
            <a:chOff x="330220" y="1612485"/>
            <a:chExt cx="8378654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414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the the 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66764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How network constraints are taken in the market clearing ? 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17170" y="1449237"/>
            <a:ext cx="8641080" cy="287308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05740" y="5366928"/>
            <a:ext cx="8641080" cy="850991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8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Objective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655" y="1510885"/>
            <a:ext cx="8131465" cy="4842806"/>
            <a:chOff x="388819" y="1597672"/>
            <a:chExt cx="8131465" cy="484280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3780" y="2449804"/>
              <a:ext cx="6667465" cy="39906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88819" y="1597672"/>
              <a:ext cx="81314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US" u="sng" dirty="0" smtClean="0"/>
                <a:t>Maximization of Welfare </a:t>
              </a:r>
              <a:r>
                <a:rPr lang="en-US" dirty="0" smtClean="0"/>
                <a:t>versus </a:t>
              </a:r>
              <a:r>
                <a:rPr lang="en-US" u="sng" dirty="0" smtClean="0"/>
                <a:t>Minimization of Activation Costs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dirty="0" smtClean="0"/>
                <a:t>Should we only activate </a:t>
              </a:r>
              <a:r>
                <a:rPr lang="en-US" dirty="0"/>
                <a:t>what is </a:t>
              </a:r>
              <a:r>
                <a:rPr lang="en-US" dirty="0" smtClean="0"/>
                <a:t>necessary, or favor extra welfare by allowing additional exchanges?   </a:t>
              </a:r>
              <a:endParaRPr lang="en-US" dirty="0"/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8371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378654" cy="4523444"/>
            <a:chOff x="330220" y="1612485"/>
            <a:chExt cx="8378654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414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the the 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66764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How network constraints are taken in the market clearing ? 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38780" y="1483527"/>
            <a:ext cx="8641080" cy="3831423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Pricing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13234" y="1339937"/>
            <a:ext cx="8425543" cy="45486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Options to define the price</a:t>
            </a:r>
            <a:r>
              <a:rPr lang="en-US" sz="2400" dirty="0"/>
              <a:t> </a:t>
            </a:r>
            <a:r>
              <a:rPr lang="en-US" sz="2400" dirty="0" smtClean="0"/>
              <a:t>received by activated bids: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b="1" dirty="0"/>
              <a:t>Pay as </a:t>
            </a:r>
            <a:r>
              <a:rPr lang="en-US" sz="2000" b="1" dirty="0" smtClean="0"/>
              <a:t>Bid</a:t>
            </a:r>
            <a:r>
              <a:rPr lang="en-US" sz="2000" dirty="0" smtClean="0"/>
              <a:t>: The same price that was provided during the bidding.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50"/>
                </a:solidFill>
              </a:rPr>
              <a:t>Pros</a:t>
            </a:r>
            <a:r>
              <a:rPr lang="en-US" sz="2000" dirty="0" smtClean="0"/>
              <a:t>: Simplifies the pricing mechanism. </a:t>
            </a:r>
            <a:r>
              <a:rPr lang="en-US" sz="2000" b="1" dirty="0" smtClean="0">
                <a:solidFill>
                  <a:srgbClr val="FF0000"/>
                </a:solidFill>
              </a:rPr>
              <a:t>Cons</a:t>
            </a:r>
            <a:r>
              <a:rPr lang="en-US" sz="2000" dirty="0" smtClean="0"/>
              <a:t>: It does not encourage</a:t>
            </a:r>
            <a:r>
              <a:rPr lang="en-US" sz="2000" dirty="0"/>
              <a:t> </a:t>
            </a:r>
            <a:r>
              <a:rPr lang="en-US" sz="2000" dirty="0" smtClean="0"/>
              <a:t>to 	bid at real marginal cost of flexibility. Reduces welfare. Reduces 	transparency.</a:t>
            </a:r>
          </a:p>
          <a:p>
            <a:pPr marL="0" indent="0">
              <a:buNone/>
            </a:pPr>
            <a:r>
              <a:rPr lang="en-US" sz="2000" b="1" dirty="0" smtClean="0"/>
              <a:t>B.     Zonal </a:t>
            </a:r>
            <a:r>
              <a:rPr lang="en-US" sz="2000" b="1" dirty="0"/>
              <a:t>Marginal Price: </a:t>
            </a:r>
            <a:r>
              <a:rPr lang="en-US" sz="2000" dirty="0"/>
              <a:t>One price per region/zone/area.</a:t>
            </a:r>
          </a:p>
          <a:p>
            <a:pPr marL="0" indent="0">
              <a:buNone/>
            </a:pPr>
            <a:r>
              <a:rPr lang="en-US" sz="2000" dirty="0"/>
              <a:t> 	</a:t>
            </a:r>
            <a:r>
              <a:rPr lang="en-US" sz="2000" b="1" dirty="0">
                <a:solidFill>
                  <a:srgbClr val="00B050"/>
                </a:solidFill>
              </a:rPr>
              <a:t>Pros</a:t>
            </a:r>
            <a:r>
              <a:rPr lang="en-US" sz="2000" dirty="0"/>
              <a:t>: Projects value of flexibility at each zone. Less complex than nodal 	pricing. </a:t>
            </a:r>
            <a:r>
              <a:rPr lang="en-US" sz="2000" b="1" dirty="0">
                <a:solidFill>
                  <a:srgbClr val="FF0000"/>
                </a:solidFill>
              </a:rPr>
              <a:t>Cons</a:t>
            </a:r>
            <a:r>
              <a:rPr lang="en-US" sz="2000" dirty="0"/>
              <a:t>: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How to define the zone sizes? One price for each 	distribution network? Does not reflect real local needs in </a:t>
            </a:r>
            <a:r>
              <a:rPr lang="en-US" sz="2000" dirty="0" smtClean="0"/>
              <a:t>pricing</a:t>
            </a:r>
          </a:p>
          <a:p>
            <a:pPr marL="0" indent="0">
              <a:buNone/>
            </a:pPr>
            <a:r>
              <a:rPr lang="en-US" sz="2000" b="1" dirty="0" smtClean="0"/>
              <a:t>C.     Locational Marginal Price: </a:t>
            </a:r>
            <a:r>
              <a:rPr lang="en-US" sz="2000" dirty="0" smtClean="0"/>
              <a:t>A single price at each node of the transmission and distribution(s) networks.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b="1" dirty="0" smtClean="0">
                <a:solidFill>
                  <a:srgbClr val="00B050"/>
                </a:solidFill>
              </a:rPr>
              <a:t>Pros</a:t>
            </a:r>
            <a:r>
              <a:rPr lang="en-US" sz="2000" dirty="0"/>
              <a:t>: </a:t>
            </a:r>
            <a:r>
              <a:rPr lang="en-US" sz="2000" dirty="0" smtClean="0"/>
              <a:t>Projects real value of flexibility at each node. </a:t>
            </a:r>
            <a:r>
              <a:rPr lang="en-US" sz="2000" b="1" dirty="0" smtClean="0">
                <a:solidFill>
                  <a:srgbClr val="FF0000"/>
                </a:solidFill>
              </a:rPr>
              <a:t>Cons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Complex 	pricing mechanism. Intuitiveness.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627784" y="6093296"/>
            <a:ext cx="5374763" cy="460902"/>
            <a:chOff x="4322618" y="5812657"/>
            <a:chExt cx="5374763" cy="460902"/>
          </a:xfrm>
        </p:grpSpPr>
        <p:sp>
          <p:nvSpPr>
            <p:cNvPr id="8" name="Triangle 7"/>
            <p:cNvSpPr/>
            <p:nvPr/>
          </p:nvSpPr>
          <p:spPr>
            <a:xfrm rot="5400000">
              <a:off x="4269022" y="5866253"/>
              <a:ext cx="460902" cy="353710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41540" y="5858442"/>
              <a:ext cx="49558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Locational Marginal Pricing as the preferred option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7429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14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Summary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76233" y="1535347"/>
            <a:ext cx="8706900" cy="4917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600" dirty="0" smtClean="0"/>
              <a:t>Defining a new ancillary service (AS) market for TSO-DSO coordination schemes:</a:t>
            </a:r>
          </a:p>
          <a:p>
            <a:pPr marL="514350" lvl="1" indent="0">
              <a:buNone/>
            </a:pPr>
            <a:endParaRPr lang="en-US" sz="1400" b="1" dirty="0"/>
          </a:p>
          <a:p>
            <a:pPr marL="114300" indent="0">
              <a:buNone/>
            </a:pPr>
            <a:r>
              <a:rPr lang="en-US" sz="1600" dirty="0" smtClean="0"/>
              <a:t>What is required?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AS </a:t>
            </a:r>
            <a:r>
              <a:rPr lang="en-US" sz="1600" b="1" dirty="0" smtClean="0">
                <a:solidFill>
                  <a:srgbClr val="0070C0"/>
                </a:solidFill>
              </a:rPr>
              <a:t>procurement</a:t>
            </a:r>
            <a:r>
              <a:rPr lang="en-US" sz="1600" dirty="0" smtClean="0"/>
              <a:t> at the </a:t>
            </a:r>
            <a:r>
              <a:rPr lang="en-US" sz="1600" b="1" dirty="0" smtClean="0">
                <a:solidFill>
                  <a:srgbClr val="0070C0"/>
                </a:solidFill>
              </a:rPr>
              <a:t>lowest cost</a:t>
            </a:r>
            <a:r>
              <a:rPr lang="en-US" sz="1600" dirty="0" smtClean="0">
                <a:solidFill>
                  <a:srgbClr val="0070C0"/>
                </a:solidFill>
              </a:rPr>
              <a:t>  		</a:t>
            </a:r>
            <a:r>
              <a:rPr lang="en-US" sz="1600" dirty="0" smtClean="0"/>
              <a:t>Mathematical optimization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Extract flexibility of </a:t>
            </a:r>
            <a:r>
              <a:rPr lang="en-US" sz="1600" b="1" dirty="0">
                <a:solidFill>
                  <a:srgbClr val="0070C0"/>
                </a:solidFill>
              </a:rPr>
              <a:t>DERs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  			Open for aggregated/non-aggregated bids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Allow a </a:t>
            </a:r>
            <a:r>
              <a:rPr lang="en-US" sz="1600" b="1" dirty="0" smtClean="0">
                <a:solidFill>
                  <a:srgbClr val="0070C0"/>
                </a:solidFill>
              </a:rPr>
              <a:t>level playing field </a:t>
            </a:r>
            <a:r>
              <a:rPr lang="en-US" sz="1600" dirty="0" smtClean="0"/>
              <a:t>for competition	Variety of market products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Valorize flexibility at its </a:t>
            </a:r>
            <a:r>
              <a:rPr lang="en-US" sz="1600" b="1" dirty="0" smtClean="0">
                <a:solidFill>
                  <a:srgbClr val="0070C0"/>
                </a:solidFill>
              </a:rPr>
              <a:t>real value  </a:t>
            </a:r>
            <a:r>
              <a:rPr lang="en-US" sz="1600" dirty="0" smtClean="0">
                <a:solidFill>
                  <a:srgbClr val="0070C0"/>
                </a:solidFill>
              </a:rPr>
              <a:t>		</a:t>
            </a:r>
            <a:r>
              <a:rPr lang="en-US" sz="1600" dirty="0" smtClean="0"/>
              <a:t>Nodal pricing</a:t>
            </a:r>
            <a:endParaRPr lang="en-US" sz="1600" dirty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0">
              <a:buNone/>
            </a:pPr>
            <a:r>
              <a:rPr lang="en-US" sz="1600" dirty="0" smtClean="0"/>
              <a:t>What has to be avoided?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/>
              <a:t>N</a:t>
            </a:r>
            <a:r>
              <a:rPr lang="en-US" sz="1600" dirty="0" smtClean="0"/>
              <a:t>ot taking into account DERs' </a:t>
            </a:r>
            <a:r>
              <a:rPr lang="en-US" sz="1600" b="1" dirty="0" smtClean="0">
                <a:solidFill>
                  <a:srgbClr val="0070C0"/>
                </a:solidFill>
              </a:rPr>
              <a:t>constraints</a:t>
            </a:r>
            <a:r>
              <a:rPr lang="en-US" sz="1600" dirty="0" smtClean="0">
                <a:solidFill>
                  <a:srgbClr val="0070C0"/>
                </a:solidFill>
              </a:rPr>
              <a:t> 	</a:t>
            </a:r>
            <a:r>
              <a:rPr lang="en-US" sz="1600" dirty="0" smtClean="0"/>
              <a:t>Complex products</a:t>
            </a:r>
            <a:endParaRPr lang="en-US" sz="1600" dirty="0">
              <a:solidFill>
                <a:srgbClr val="0070C0"/>
              </a:solidFill>
            </a:endParaRP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Creating </a:t>
            </a:r>
            <a:r>
              <a:rPr lang="en-US" sz="1600" b="1" dirty="0" smtClean="0">
                <a:solidFill>
                  <a:srgbClr val="0070C0"/>
                </a:solidFill>
              </a:rPr>
              <a:t>congestion</a:t>
            </a:r>
            <a:r>
              <a:rPr lang="en-US" sz="1600" dirty="0" smtClean="0"/>
              <a:t> and </a:t>
            </a:r>
            <a:r>
              <a:rPr lang="en-US" sz="1600" b="1" dirty="0" smtClean="0">
                <a:solidFill>
                  <a:srgbClr val="0070C0"/>
                </a:solidFill>
              </a:rPr>
              <a:t>voltage problem </a:t>
            </a:r>
            <a:r>
              <a:rPr lang="en-US" sz="1600" dirty="0" smtClean="0">
                <a:solidFill>
                  <a:srgbClr val="0070C0"/>
                </a:solidFill>
              </a:rPr>
              <a:t>	</a:t>
            </a:r>
            <a:r>
              <a:rPr lang="en-US" sz="1600" dirty="0" smtClean="0"/>
              <a:t>Integrated detailed network model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Making </a:t>
            </a:r>
            <a:r>
              <a:rPr lang="en-US" sz="1600" b="1" dirty="0" smtClean="0">
                <a:solidFill>
                  <a:srgbClr val="0070C0"/>
                </a:solidFill>
              </a:rPr>
              <a:t>myopic</a:t>
            </a:r>
            <a:r>
              <a:rPr lang="en-US" sz="1600" dirty="0" smtClean="0"/>
              <a:t> decisions 			Rolling </a:t>
            </a:r>
            <a:r>
              <a:rPr lang="en-US" sz="1600" dirty="0" smtClean="0"/>
              <a:t>optimization</a:t>
            </a:r>
            <a:endParaRPr lang="en-US" sz="16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817620" y="2564904"/>
            <a:ext cx="96012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94660" y="2873514"/>
            <a:ext cx="1783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89120" y="3174504"/>
            <a:ext cx="37719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03320" y="3467874"/>
            <a:ext cx="106299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54830" y="4302264"/>
            <a:ext cx="46291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06090" y="4896624"/>
            <a:ext cx="1783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54830" y="4599444"/>
            <a:ext cx="46291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1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15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Decentralized vs Centralized Market architecture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66944" y="7699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-78738" y="1428833"/>
            <a:ext cx="8961481" cy="4858866"/>
            <a:chOff x="-78738" y="1428833"/>
            <a:chExt cx="8961481" cy="4858866"/>
          </a:xfrm>
        </p:grpSpPr>
        <p:sp>
          <p:nvSpPr>
            <p:cNvPr id="78" name="Rounded Rectangle 77"/>
            <p:cNvSpPr/>
            <p:nvPr/>
          </p:nvSpPr>
          <p:spPr>
            <a:xfrm>
              <a:off x="914400" y="1705832"/>
              <a:ext cx="2966168" cy="179784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cxnSp>
          <p:nvCxnSpPr>
            <p:cNvPr id="79" name="Straight Connector 78"/>
            <p:cNvCxnSpPr/>
            <p:nvPr/>
          </p:nvCxnSpPr>
          <p:spPr>
            <a:xfrm flipV="1">
              <a:off x="558522" y="2554320"/>
              <a:ext cx="3463145" cy="1950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ounded Rectangle 79"/>
            <p:cNvSpPr/>
            <p:nvPr/>
          </p:nvSpPr>
          <p:spPr>
            <a:xfrm>
              <a:off x="4767943" y="1625602"/>
              <a:ext cx="4114800" cy="1781627"/>
            </a:xfrm>
            <a:prstGeom prst="roundRect">
              <a:avLst>
                <a:gd name="adj" fmla="val 8977"/>
              </a:avLst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638800" y="1482181"/>
              <a:ext cx="231865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prstClr val="black"/>
                  </a:solidFill>
                </a:rPr>
                <a:t>TSO-DSO Coordination </a:t>
              </a:r>
              <a:r>
                <a:rPr lang="en-US" sz="1200" b="1" dirty="0">
                  <a:solidFill>
                    <a:prstClr val="black"/>
                  </a:solidFill>
                </a:rPr>
                <a:t>S</a:t>
              </a:r>
              <a:r>
                <a:rPr lang="en-US" sz="1200" b="1" dirty="0" smtClean="0">
                  <a:solidFill>
                    <a:prstClr val="black"/>
                  </a:solidFill>
                </a:rPr>
                <a:t>chemes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740728" y="3742194"/>
              <a:ext cx="4114800" cy="2387673"/>
              <a:chOff x="544988" y="3625618"/>
              <a:chExt cx="4114800" cy="1920127"/>
            </a:xfrm>
          </p:grpSpPr>
          <p:sp>
            <p:nvSpPr>
              <p:cNvPr id="271" name="Rounded Rectangle 270"/>
              <p:cNvSpPr/>
              <p:nvPr/>
            </p:nvSpPr>
            <p:spPr>
              <a:xfrm>
                <a:off x="544988" y="3764118"/>
                <a:ext cx="4114800" cy="1781627"/>
              </a:xfrm>
              <a:prstGeom prst="roundRect">
                <a:avLst>
                  <a:gd name="adj" fmla="val 8977"/>
                </a:avLst>
              </a:prstGeo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TextBox 271"/>
              <p:cNvSpPr txBox="1"/>
              <p:nvPr/>
            </p:nvSpPr>
            <p:spPr>
              <a:xfrm>
                <a:off x="1337187" y="3625618"/>
                <a:ext cx="23186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sz="1200" b="1" dirty="0" smtClean="0">
                    <a:solidFill>
                      <a:prstClr val="black"/>
                    </a:solidFill>
                  </a:rPr>
                  <a:t>Adaptations needed for decentralized architectures</a:t>
                </a:r>
                <a:endParaRPr lang="en-US" sz="1200" b="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3" name="TextBox 82"/>
            <p:cNvSpPr txBox="1"/>
            <p:nvPr/>
          </p:nvSpPr>
          <p:spPr>
            <a:xfrm>
              <a:off x="1" y="1428833"/>
              <a:ext cx="231865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200" b="1" dirty="0" smtClean="0"/>
                <a:t>Centralized</a:t>
              </a:r>
              <a:r>
                <a:rPr lang="en-US" sz="1200" b="1" dirty="0" smtClean="0">
                  <a:solidFill>
                    <a:schemeClr val="accent6"/>
                  </a:solidFill>
                </a:rPr>
                <a:t> </a:t>
              </a:r>
              <a:r>
                <a:rPr lang="en-US" sz="1200" b="1" dirty="0" smtClean="0"/>
                <a:t>market architecture</a:t>
              </a:r>
              <a:endParaRPr lang="en-US" sz="1200" b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-78738" y="3834526"/>
              <a:ext cx="231865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200" b="1" dirty="0" smtClean="0"/>
                <a:t>Decentralized </a:t>
              </a:r>
              <a:r>
                <a:rPr lang="en-US" sz="1200" b="1" dirty="0" smtClean="0">
                  <a:solidFill>
                    <a:prstClr val="black"/>
                  </a:solidFill>
                </a:rPr>
                <a:t>architecture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1193145" y="2214899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1531479" y="2018284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>
              <a:spLocks noChangeAspect="1"/>
            </p:cNvSpPr>
            <p:nvPr/>
          </p:nvSpPr>
          <p:spPr>
            <a:xfrm>
              <a:off x="1877857" y="2310472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2230447" y="208966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>
              <a:stCxn id="91" idx="6"/>
              <a:endCxn id="93" idx="2"/>
            </p:cNvCxnSpPr>
            <p:nvPr/>
          </p:nvCxnSpPr>
          <p:spPr>
            <a:xfrm>
              <a:off x="1278194" y="2257424"/>
              <a:ext cx="599663" cy="9557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endCxn id="94" idx="6"/>
            </p:cNvCxnSpPr>
            <p:nvPr/>
          </p:nvCxnSpPr>
          <p:spPr>
            <a:xfrm>
              <a:off x="1573162" y="2067216"/>
              <a:ext cx="742334" cy="6497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1259523" y="2068760"/>
              <a:ext cx="295809" cy="1540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94" idx="3"/>
            </p:cNvCxnSpPr>
            <p:nvPr/>
          </p:nvCxnSpPr>
          <p:spPr>
            <a:xfrm flipH="1">
              <a:off x="1937016" y="2162255"/>
              <a:ext cx="305886" cy="1889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112" idx="2"/>
              <a:endCxn id="93" idx="6"/>
            </p:cNvCxnSpPr>
            <p:nvPr/>
          </p:nvCxnSpPr>
          <p:spPr>
            <a:xfrm flipH="1">
              <a:off x="1962906" y="2327111"/>
              <a:ext cx="770425" cy="2588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2733331" y="2284586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2790254" y="1999755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Connector 96"/>
            <p:cNvCxnSpPr>
              <a:stCxn id="113" idx="2"/>
            </p:cNvCxnSpPr>
            <p:nvPr/>
          </p:nvCxnSpPr>
          <p:spPr>
            <a:xfrm flipH="1">
              <a:off x="2272972" y="2042280"/>
              <a:ext cx="517282" cy="8330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endCxn id="112" idx="0"/>
            </p:cNvCxnSpPr>
            <p:nvPr/>
          </p:nvCxnSpPr>
          <p:spPr>
            <a:xfrm flipH="1">
              <a:off x="2775856" y="2083933"/>
              <a:ext cx="49723" cy="2006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endCxn id="131" idx="0"/>
            </p:cNvCxnSpPr>
            <p:nvPr/>
          </p:nvCxnSpPr>
          <p:spPr>
            <a:xfrm flipH="1">
              <a:off x="1825400" y="2379606"/>
              <a:ext cx="94982" cy="9748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Group 99"/>
            <p:cNvGrpSpPr/>
            <p:nvPr/>
          </p:nvGrpSpPr>
          <p:grpSpPr>
            <a:xfrm rot="2700000">
              <a:off x="1672588" y="2443658"/>
              <a:ext cx="148244" cy="218502"/>
              <a:chOff x="1641354" y="2718624"/>
              <a:chExt cx="87448" cy="127574"/>
            </a:xfrm>
          </p:grpSpPr>
          <p:sp>
            <p:nvSpPr>
              <p:cNvPr id="269" name="Oval 268"/>
              <p:cNvSpPr>
                <a:spLocks noChangeAspect="1"/>
              </p:cNvSpPr>
              <p:nvPr/>
            </p:nvSpPr>
            <p:spPr>
              <a:xfrm>
                <a:off x="1643753" y="2718624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0" name="Oval 269"/>
              <p:cNvSpPr>
                <a:spLocks noChangeAspect="1"/>
              </p:cNvSpPr>
              <p:nvPr/>
            </p:nvSpPr>
            <p:spPr>
              <a:xfrm>
                <a:off x="1641354" y="2761149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1" name="Straight Connector 100"/>
            <p:cNvCxnSpPr>
              <a:stCxn id="132" idx="4"/>
            </p:cNvCxnSpPr>
            <p:nvPr/>
          </p:nvCxnSpPr>
          <p:spPr>
            <a:xfrm flipH="1">
              <a:off x="1554002" y="2628723"/>
              <a:ext cx="114019" cy="10091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558522" y="2065500"/>
              <a:ext cx="465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HV</a:t>
              </a:r>
              <a:endParaRPr lang="en-US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58522" y="3035194"/>
              <a:ext cx="465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MV</a:t>
              </a:r>
              <a:endParaRPr lang="en-US" dirty="0"/>
            </a:p>
          </p:txBody>
        </p:sp>
        <p:cxnSp>
          <p:nvCxnSpPr>
            <p:cNvPr id="104" name="Straight Connector 103"/>
            <p:cNvCxnSpPr/>
            <p:nvPr/>
          </p:nvCxnSpPr>
          <p:spPr>
            <a:xfrm flipV="1">
              <a:off x="2881970" y="1999755"/>
              <a:ext cx="194719" cy="3938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Group 104"/>
            <p:cNvGrpSpPr/>
            <p:nvPr/>
          </p:nvGrpSpPr>
          <p:grpSpPr>
            <a:xfrm>
              <a:off x="3041721" y="1822702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67" name="Oval 266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1923277" y="1766607"/>
              <a:ext cx="248079" cy="276999"/>
              <a:chOff x="2883249" y="2266222"/>
              <a:chExt cx="248079" cy="276999"/>
            </a:xfrm>
          </p:grpSpPr>
          <p:sp>
            <p:nvSpPr>
              <p:cNvPr id="265" name="Oval 264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2883249" y="2266222"/>
                <a:ext cx="2439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cxnSp>
          <p:nvCxnSpPr>
            <p:cNvPr id="107" name="Straight Connector 106"/>
            <p:cNvCxnSpPr>
              <a:endCxn id="94" idx="1"/>
            </p:cNvCxnSpPr>
            <p:nvPr/>
          </p:nvCxnSpPr>
          <p:spPr>
            <a:xfrm>
              <a:off x="2121263" y="1993018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1508075" y="2690272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V="1">
              <a:off x="1381678" y="2745323"/>
              <a:ext cx="156043" cy="8146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66" idx="5"/>
            </p:cNvCxnSpPr>
            <p:nvPr/>
          </p:nvCxnSpPr>
          <p:spPr>
            <a:xfrm>
              <a:off x="1580669" y="2762866"/>
              <a:ext cx="138852" cy="1278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1660475" y="2842672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352403" y="2798053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1349238" y="3051234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1668021" y="3079205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1664855" y="3296804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Connector 115"/>
            <p:cNvCxnSpPr>
              <a:stCxn id="173" idx="4"/>
              <a:endCxn id="174" idx="0"/>
            </p:cNvCxnSpPr>
            <p:nvPr/>
          </p:nvCxnSpPr>
          <p:spPr>
            <a:xfrm flipH="1">
              <a:off x="1391763" y="2883102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H="1">
              <a:off x="1391762" y="3134372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1346165" y="3273764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9" name="Straight Connector 118"/>
            <p:cNvCxnSpPr/>
            <p:nvPr/>
          </p:nvCxnSpPr>
          <p:spPr>
            <a:xfrm flipH="1">
              <a:off x="1699306" y="2922564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>
              <a:off x="1707380" y="3147220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endCxn id="203" idx="2"/>
            </p:cNvCxnSpPr>
            <p:nvPr/>
          </p:nvCxnSpPr>
          <p:spPr>
            <a:xfrm flipV="1">
              <a:off x="1717212" y="2999751"/>
              <a:ext cx="193006" cy="12810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243100" y="2968154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1731315" y="3325809"/>
              <a:ext cx="205701" cy="403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4" name="Group 123"/>
            <p:cNvGrpSpPr/>
            <p:nvPr/>
          </p:nvGrpSpPr>
          <p:grpSpPr>
            <a:xfrm>
              <a:off x="1887564" y="2866736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63" name="Oval 262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4" name="TextBox 263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1030450" y="2762961"/>
              <a:ext cx="246083" cy="276999"/>
              <a:chOff x="2885245" y="2266222"/>
              <a:chExt cx="246083" cy="276999"/>
            </a:xfrm>
            <a:noFill/>
          </p:grpSpPr>
          <p:sp>
            <p:nvSpPr>
              <p:cNvPr id="261" name="Oval 260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2885245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grpSp>
          <p:nvGrpSpPr>
            <p:cNvPr id="126" name="Group 125"/>
            <p:cNvGrpSpPr/>
            <p:nvPr/>
          </p:nvGrpSpPr>
          <p:grpSpPr>
            <a:xfrm>
              <a:off x="1897635" y="3178913"/>
              <a:ext cx="513756" cy="276999"/>
              <a:chOff x="2851993" y="2266222"/>
              <a:chExt cx="513756" cy="276999"/>
            </a:xfrm>
            <a:noFill/>
          </p:grpSpPr>
          <p:sp>
            <p:nvSpPr>
              <p:cNvPr id="259" name="Oval 258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0" name="TextBox 259"/>
              <p:cNvSpPr txBox="1"/>
              <p:nvPr/>
            </p:nvSpPr>
            <p:spPr>
              <a:xfrm>
                <a:off x="2851993" y="2266222"/>
                <a:ext cx="513756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LV</a:t>
                </a:r>
                <a:endParaRPr lang="en-US" sz="1200" dirty="0"/>
              </a:p>
            </p:txBody>
          </p:sp>
        </p:grpSp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2973669" y="2744249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Connector 127"/>
            <p:cNvCxnSpPr/>
            <p:nvPr/>
          </p:nvCxnSpPr>
          <p:spPr>
            <a:xfrm flipV="1">
              <a:off x="2847272" y="2799300"/>
              <a:ext cx="156043" cy="8146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3046263" y="2816843"/>
              <a:ext cx="138852" cy="1278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/>
            <p:cNvSpPr>
              <a:spLocks noChangeAspect="1"/>
            </p:cNvSpPr>
            <p:nvPr/>
          </p:nvSpPr>
          <p:spPr>
            <a:xfrm>
              <a:off x="3126069" y="2896649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2817997" y="2852030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2814832" y="310521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>
              <a:spLocks noChangeAspect="1"/>
            </p:cNvSpPr>
            <p:nvPr/>
          </p:nvSpPr>
          <p:spPr>
            <a:xfrm>
              <a:off x="3133615" y="3133182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>
              <a:spLocks noChangeAspect="1"/>
            </p:cNvSpPr>
            <p:nvPr/>
          </p:nvSpPr>
          <p:spPr>
            <a:xfrm>
              <a:off x="3130449" y="335078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>
              <a:off x="2857357" y="2937079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>
              <a:off x="2857356" y="3188349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2811759" y="332774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3164900" y="2976541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3172974" y="3201197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V="1">
              <a:off x="3182806" y="3053728"/>
              <a:ext cx="193006" cy="12810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2708694" y="3022131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3196909" y="3379786"/>
              <a:ext cx="205701" cy="403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" name="Group 142"/>
            <p:cNvGrpSpPr/>
            <p:nvPr/>
          </p:nvGrpSpPr>
          <p:grpSpPr>
            <a:xfrm>
              <a:off x="3353158" y="2920713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57" name="Oval 256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8" name="TextBox 257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2496044" y="2816938"/>
              <a:ext cx="246083" cy="276999"/>
              <a:chOff x="2885245" y="2266222"/>
              <a:chExt cx="246083" cy="276999"/>
            </a:xfrm>
            <a:noFill/>
          </p:grpSpPr>
          <p:sp>
            <p:nvSpPr>
              <p:cNvPr id="255" name="Oval 254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6" name="TextBox 255"/>
              <p:cNvSpPr txBox="1"/>
              <p:nvPr/>
            </p:nvSpPr>
            <p:spPr>
              <a:xfrm>
                <a:off x="2885245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3366811" y="3241286"/>
              <a:ext cx="513756" cy="276999"/>
              <a:chOff x="2851993" y="2266222"/>
              <a:chExt cx="513756" cy="276999"/>
            </a:xfrm>
            <a:noFill/>
          </p:grpSpPr>
          <p:sp>
            <p:nvSpPr>
              <p:cNvPr id="253" name="Oval 252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4" name="TextBox 253"/>
              <p:cNvSpPr txBox="1"/>
              <p:nvPr/>
            </p:nvSpPr>
            <p:spPr>
              <a:xfrm>
                <a:off x="2851993" y="2266222"/>
                <a:ext cx="513756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LV</a:t>
                </a:r>
                <a:endParaRPr lang="en-US" sz="1200" dirty="0"/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 rot="9000000">
              <a:off x="2828925" y="2483793"/>
              <a:ext cx="148244" cy="218502"/>
              <a:chOff x="1641354" y="2718624"/>
              <a:chExt cx="87448" cy="127574"/>
            </a:xfrm>
          </p:grpSpPr>
          <p:sp>
            <p:nvSpPr>
              <p:cNvPr id="251" name="Oval 250"/>
              <p:cNvSpPr>
                <a:spLocks noChangeAspect="1"/>
              </p:cNvSpPr>
              <p:nvPr/>
            </p:nvSpPr>
            <p:spPr>
              <a:xfrm>
                <a:off x="1643753" y="2718624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2" name="Oval 251"/>
              <p:cNvSpPr>
                <a:spLocks noChangeAspect="1"/>
              </p:cNvSpPr>
              <p:nvPr/>
            </p:nvSpPr>
            <p:spPr>
              <a:xfrm>
                <a:off x="1641354" y="2761149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7" name="Straight Connector 146"/>
            <p:cNvCxnSpPr>
              <a:stCxn id="112" idx="4"/>
              <a:endCxn id="239" idx="4"/>
            </p:cNvCxnSpPr>
            <p:nvPr/>
          </p:nvCxnSpPr>
          <p:spPr>
            <a:xfrm>
              <a:off x="2775856" y="2369635"/>
              <a:ext cx="74326" cy="12777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>
              <a:endCxn id="212" idx="1"/>
            </p:cNvCxnSpPr>
            <p:nvPr/>
          </p:nvCxnSpPr>
          <p:spPr>
            <a:xfrm>
              <a:off x="2947268" y="2676840"/>
              <a:ext cx="38856" cy="7986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1109383" y="3520852"/>
              <a:ext cx="13825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Distribution grid 1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2584352" y="3520852"/>
              <a:ext cx="13061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Distribution grid </a:t>
              </a:r>
              <a:r>
                <a:rPr lang="en-US" sz="11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1" name="Rounded Rectangle 150"/>
            <p:cNvSpPr/>
            <p:nvPr/>
          </p:nvSpPr>
          <p:spPr>
            <a:xfrm>
              <a:off x="1109383" y="4140009"/>
              <a:ext cx="2291166" cy="72006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cxnSp>
          <p:nvCxnSpPr>
            <p:cNvPr id="152" name="Straight Connector 151"/>
            <p:cNvCxnSpPr/>
            <p:nvPr/>
          </p:nvCxnSpPr>
          <p:spPr>
            <a:xfrm flipV="1">
              <a:off x="545469" y="4974826"/>
              <a:ext cx="3463145" cy="1950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Oval 152"/>
            <p:cNvSpPr>
              <a:spLocks noChangeAspect="1"/>
            </p:cNvSpPr>
            <p:nvPr/>
          </p:nvSpPr>
          <p:spPr>
            <a:xfrm>
              <a:off x="1180092" y="4635405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1518426" y="4438790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>
              <a:spLocks noChangeAspect="1"/>
            </p:cNvSpPr>
            <p:nvPr/>
          </p:nvSpPr>
          <p:spPr>
            <a:xfrm>
              <a:off x="1864804" y="4730978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>
              <a:off x="2217394" y="4510167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Connector 156"/>
            <p:cNvCxnSpPr>
              <a:stCxn id="269" idx="6"/>
              <a:endCxn id="271" idx="2"/>
            </p:cNvCxnSpPr>
            <p:nvPr/>
          </p:nvCxnSpPr>
          <p:spPr>
            <a:xfrm>
              <a:off x="1265141" y="4677930"/>
              <a:ext cx="599663" cy="9557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560109" y="4487722"/>
              <a:ext cx="742334" cy="6497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flipH="1">
              <a:off x="1246470" y="4489266"/>
              <a:ext cx="295809" cy="1540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H="1">
              <a:off x="1923963" y="4582761"/>
              <a:ext cx="305886" cy="1889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>
              <a:endCxn id="271" idx="6"/>
            </p:cNvCxnSpPr>
            <p:nvPr/>
          </p:nvCxnSpPr>
          <p:spPr>
            <a:xfrm flipH="1">
              <a:off x="1949853" y="4747617"/>
              <a:ext cx="770425" cy="2588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Oval 161"/>
            <p:cNvSpPr>
              <a:spLocks noChangeAspect="1"/>
            </p:cNvSpPr>
            <p:nvPr/>
          </p:nvSpPr>
          <p:spPr>
            <a:xfrm>
              <a:off x="2720278" y="4705092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>
              <a:spLocks noChangeAspect="1"/>
            </p:cNvSpPr>
            <p:nvPr/>
          </p:nvSpPr>
          <p:spPr>
            <a:xfrm>
              <a:off x="2777201" y="442026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4" name="Straight Connector 163"/>
            <p:cNvCxnSpPr/>
            <p:nvPr/>
          </p:nvCxnSpPr>
          <p:spPr>
            <a:xfrm flipH="1">
              <a:off x="2259919" y="4462786"/>
              <a:ext cx="517282" cy="8330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H="1">
              <a:off x="2762803" y="4504439"/>
              <a:ext cx="49723" cy="2006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>
              <a:off x="1812347" y="4800112"/>
              <a:ext cx="94982" cy="9748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7" name="Group 166"/>
            <p:cNvGrpSpPr/>
            <p:nvPr/>
          </p:nvGrpSpPr>
          <p:grpSpPr>
            <a:xfrm rot="2700000">
              <a:off x="1659535" y="4864164"/>
              <a:ext cx="148244" cy="218502"/>
              <a:chOff x="1641354" y="2718624"/>
              <a:chExt cx="87448" cy="127574"/>
            </a:xfrm>
          </p:grpSpPr>
          <p:sp>
            <p:nvSpPr>
              <p:cNvPr id="249" name="Oval 248"/>
              <p:cNvSpPr>
                <a:spLocks noChangeAspect="1"/>
              </p:cNvSpPr>
              <p:nvPr/>
            </p:nvSpPr>
            <p:spPr>
              <a:xfrm>
                <a:off x="1643753" y="2718624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Oval 249"/>
              <p:cNvSpPr>
                <a:spLocks noChangeAspect="1"/>
              </p:cNvSpPr>
              <p:nvPr/>
            </p:nvSpPr>
            <p:spPr>
              <a:xfrm>
                <a:off x="1641354" y="2761149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68" name="Straight Connector 167"/>
            <p:cNvCxnSpPr/>
            <p:nvPr/>
          </p:nvCxnSpPr>
          <p:spPr>
            <a:xfrm flipH="1">
              <a:off x="1540949" y="5049229"/>
              <a:ext cx="114019" cy="10091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Box 168"/>
            <p:cNvSpPr txBox="1"/>
            <p:nvPr/>
          </p:nvSpPr>
          <p:spPr>
            <a:xfrm>
              <a:off x="545469" y="4486006"/>
              <a:ext cx="465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HV</a:t>
              </a:r>
              <a:endParaRPr lang="en-US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45469" y="5455700"/>
              <a:ext cx="4651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MV</a:t>
              </a:r>
              <a:endParaRPr lang="en-US" dirty="0"/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V="1">
              <a:off x="2868917" y="4420261"/>
              <a:ext cx="194719" cy="3938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2" name="Group 171"/>
            <p:cNvGrpSpPr/>
            <p:nvPr/>
          </p:nvGrpSpPr>
          <p:grpSpPr>
            <a:xfrm>
              <a:off x="3028668" y="4243208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47" name="Oval 246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1910224" y="4187113"/>
              <a:ext cx="248079" cy="276999"/>
              <a:chOff x="2883249" y="2266222"/>
              <a:chExt cx="248079" cy="276999"/>
            </a:xfrm>
          </p:grpSpPr>
          <p:sp>
            <p:nvSpPr>
              <p:cNvPr id="245" name="Oval 244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>
                <a:off x="2883249" y="2266222"/>
                <a:ext cx="2439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cxnSp>
          <p:nvCxnSpPr>
            <p:cNvPr id="174" name="Straight Connector 173"/>
            <p:cNvCxnSpPr/>
            <p:nvPr/>
          </p:nvCxnSpPr>
          <p:spPr>
            <a:xfrm>
              <a:off x="2108210" y="4413524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1495022" y="5110778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6" name="Straight Connector 175"/>
            <p:cNvCxnSpPr/>
            <p:nvPr/>
          </p:nvCxnSpPr>
          <p:spPr>
            <a:xfrm flipV="1">
              <a:off x="1368625" y="5165829"/>
              <a:ext cx="156043" cy="8146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1567616" y="5183372"/>
              <a:ext cx="138852" cy="1278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1647422" y="5263178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>
              <a:spLocks noChangeAspect="1"/>
            </p:cNvSpPr>
            <p:nvPr/>
          </p:nvSpPr>
          <p:spPr>
            <a:xfrm>
              <a:off x="1339350" y="5218559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>
              <a:spLocks noChangeAspect="1"/>
            </p:cNvSpPr>
            <p:nvPr/>
          </p:nvSpPr>
          <p:spPr>
            <a:xfrm>
              <a:off x="1336185" y="5471740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1654968" y="5499711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>
              <a:spLocks noChangeAspect="1"/>
            </p:cNvSpPr>
            <p:nvPr/>
          </p:nvSpPr>
          <p:spPr>
            <a:xfrm>
              <a:off x="1651802" y="5717310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3" name="Straight Connector 182"/>
            <p:cNvCxnSpPr/>
            <p:nvPr/>
          </p:nvCxnSpPr>
          <p:spPr>
            <a:xfrm flipH="1">
              <a:off x="1378710" y="5303608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flipH="1">
              <a:off x="1378709" y="5554878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Oval 184"/>
            <p:cNvSpPr>
              <a:spLocks noChangeAspect="1"/>
            </p:cNvSpPr>
            <p:nvPr/>
          </p:nvSpPr>
          <p:spPr>
            <a:xfrm>
              <a:off x="1333112" y="5694270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6" name="Straight Connector 185"/>
            <p:cNvCxnSpPr/>
            <p:nvPr/>
          </p:nvCxnSpPr>
          <p:spPr>
            <a:xfrm flipH="1">
              <a:off x="1686253" y="5343070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H="1">
              <a:off x="1694327" y="5567726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flipV="1">
              <a:off x="1704159" y="5420257"/>
              <a:ext cx="193006" cy="12810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1230047" y="5388660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1718262" y="5746315"/>
              <a:ext cx="205701" cy="403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1" name="Group 190"/>
            <p:cNvGrpSpPr/>
            <p:nvPr/>
          </p:nvGrpSpPr>
          <p:grpSpPr>
            <a:xfrm>
              <a:off x="1874511" y="5287242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43" name="Oval 242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4" name="TextBox 243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192" name="Group 191"/>
            <p:cNvGrpSpPr/>
            <p:nvPr/>
          </p:nvGrpSpPr>
          <p:grpSpPr>
            <a:xfrm>
              <a:off x="1017397" y="5183467"/>
              <a:ext cx="246083" cy="276999"/>
              <a:chOff x="2885245" y="2266222"/>
              <a:chExt cx="246083" cy="276999"/>
            </a:xfrm>
            <a:noFill/>
          </p:grpSpPr>
          <p:sp>
            <p:nvSpPr>
              <p:cNvPr id="241" name="Oval 240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2" name="TextBox 241"/>
              <p:cNvSpPr txBox="1"/>
              <p:nvPr/>
            </p:nvSpPr>
            <p:spPr>
              <a:xfrm>
                <a:off x="2885245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1884582" y="5599419"/>
              <a:ext cx="513756" cy="276999"/>
              <a:chOff x="2851993" y="2266222"/>
              <a:chExt cx="513756" cy="276999"/>
            </a:xfrm>
            <a:noFill/>
          </p:grpSpPr>
          <p:sp>
            <p:nvSpPr>
              <p:cNvPr id="239" name="Oval 238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2851993" y="2266222"/>
                <a:ext cx="513756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LV</a:t>
                </a:r>
                <a:endParaRPr lang="en-US" sz="1200" dirty="0"/>
              </a:p>
            </p:txBody>
          </p:sp>
        </p:grpSp>
        <p:sp>
          <p:nvSpPr>
            <p:cNvPr id="194" name="Oval 193"/>
            <p:cNvSpPr>
              <a:spLocks noChangeAspect="1"/>
            </p:cNvSpPr>
            <p:nvPr/>
          </p:nvSpPr>
          <p:spPr>
            <a:xfrm>
              <a:off x="2960616" y="5164755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5" name="Straight Connector 194"/>
            <p:cNvCxnSpPr/>
            <p:nvPr/>
          </p:nvCxnSpPr>
          <p:spPr>
            <a:xfrm flipV="1">
              <a:off x="2834219" y="5219806"/>
              <a:ext cx="156043" cy="81469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3033210" y="5237349"/>
              <a:ext cx="138852" cy="12785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/>
            <p:cNvSpPr>
              <a:spLocks noChangeAspect="1"/>
            </p:cNvSpPr>
            <p:nvPr/>
          </p:nvSpPr>
          <p:spPr>
            <a:xfrm>
              <a:off x="3113016" y="5317155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>
              <a:spLocks noChangeAspect="1"/>
            </p:cNvSpPr>
            <p:nvPr/>
          </p:nvSpPr>
          <p:spPr>
            <a:xfrm>
              <a:off x="2804944" y="5272536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>
              <a:spLocks noChangeAspect="1"/>
            </p:cNvSpPr>
            <p:nvPr/>
          </p:nvSpPr>
          <p:spPr>
            <a:xfrm>
              <a:off x="2801779" y="5525717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>
              <a:spLocks noChangeAspect="1"/>
            </p:cNvSpPr>
            <p:nvPr/>
          </p:nvSpPr>
          <p:spPr>
            <a:xfrm>
              <a:off x="3120562" y="5553688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>
              <a:spLocks noChangeAspect="1"/>
            </p:cNvSpPr>
            <p:nvPr/>
          </p:nvSpPr>
          <p:spPr>
            <a:xfrm>
              <a:off x="3117396" y="5771287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2" name="Straight Connector 201"/>
            <p:cNvCxnSpPr/>
            <p:nvPr/>
          </p:nvCxnSpPr>
          <p:spPr>
            <a:xfrm flipH="1">
              <a:off x="2844304" y="5357585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H="1">
              <a:off x="2844303" y="5608855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Oval 203"/>
            <p:cNvSpPr>
              <a:spLocks noChangeAspect="1"/>
            </p:cNvSpPr>
            <p:nvPr/>
          </p:nvSpPr>
          <p:spPr>
            <a:xfrm>
              <a:off x="2798706" y="5748247"/>
              <a:ext cx="85049" cy="8504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5" name="Straight Connector 204"/>
            <p:cNvCxnSpPr/>
            <p:nvPr/>
          </p:nvCxnSpPr>
          <p:spPr>
            <a:xfrm flipH="1">
              <a:off x="3151847" y="5397047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H="1">
              <a:off x="3159921" y="5621703"/>
              <a:ext cx="3165" cy="1681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flipV="1">
              <a:off x="3169753" y="5474234"/>
              <a:ext cx="193006" cy="12810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695641" y="5442637"/>
              <a:ext cx="121639" cy="1090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flipV="1">
              <a:off x="3183856" y="5800292"/>
              <a:ext cx="205701" cy="403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/>
            <p:cNvGrpSpPr/>
            <p:nvPr/>
          </p:nvGrpSpPr>
          <p:grpSpPr>
            <a:xfrm>
              <a:off x="3340105" y="5341219"/>
              <a:ext cx="268251" cy="276999"/>
              <a:chOff x="2863077" y="2266222"/>
              <a:chExt cx="268251" cy="276999"/>
            </a:xfrm>
            <a:noFill/>
          </p:grpSpPr>
          <p:sp>
            <p:nvSpPr>
              <p:cNvPr id="237" name="Oval 236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2863077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</a:t>
                </a:r>
                <a:endParaRPr lang="en-US" sz="1200" dirty="0"/>
              </a:p>
            </p:txBody>
          </p:sp>
        </p:grpSp>
        <p:grpSp>
          <p:nvGrpSpPr>
            <p:cNvPr id="211" name="Group 210"/>
            <p:cNvGrpSpPr/>
            <p:nvPr/>
          </p:nvGrpSpPr>
          <p:grpSpPr>
            <a:xfrm>
              <a:off x="2482991" y="5237444"/>
              <a:ext cx="246083" cy="276999"/>
              <a:chOff x="2885245" y="2266222"/>
              <a:chExt cx="246083" cy="276999"/>
            </a:xfrm>
            <a:noFill/>
          </p:grpSpPr>
          <p:sp>
            <p:nvSpPr>
              <p:cNvPr id="235" name="Oval 234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2885245" y="2266222"/>
                <a:ext cx="243969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</a:t>
                </a:r>
                <a:endParaRPr lang="en-US" sz="1200" dirty="0"/>
              </a:p>
            </p:txBody>
          </p:sp>
        </p:grpSp>
        <p:grpSp>
          <p:nvGrpSpPr>
            <p:cNvPr id="212" name="Group 211"/>
            <p:cNvGrpSpPr/>
            <p:nvPr/>
          </p:nvGrpSpPr>
          <p:grpSpPr>
            <a:xfrm>
              <a:off x="3353758" y="5661792"/>
              <a:ext cx="513756" cy="276999"/>
              <a:chOff x="2851993" y="2266222"/>
              <a:chExt cx="513756" cy="276999"/>
            </a:xfrm>
            <a:noFill/>
          </p:grpSpPr>
          <p:sp>
            <p:nvSpPr>
              <p:cNvPr id="233" name="Oval 232"/>
              <p:cNvSpPr>
                <a:spLocks noChangeAspect="1"/>
              </p:cNvSpPr>
              <p:nvPr/>
            </p:nvSpPr>
            <p:spPr>
              <a:xfrm>
                <a:off x="2885731" y="2276438"/>
                <a:ext cx="245597" cy="245597"/>
              </a:xfrm>
              <a:prstGeom prst="ellipse">
                <a:avLst/>
              </a:prstGeom>
              <a:grpFill/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2851993" y="2266222"/>
                <a:ext cx="513756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LV</a:t>
                </a:r>
                <a:endParaRPr lang="en-US" sz="1200" dirty="0"/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 rot="9000000">
              <a:off x="2815872" y="4904299"/>
              <a:ext cx="148244" cy="218502"/>
              <a:chOff x="1641354" y="2718624"/>
              <a:chExt cx="87448" cy="127574"/>
            </a:xfrm>
          </p:grpSpPr>
          <p:sp>
            <p:nvSpPr>
              <p:cNvPr id="231" name="Oval 230"/>
              <p:cNvSpPr>
                <a:spLocks noChangeAspect="1"/>
              </p:cNvSpPr>
              <p:nvPr/>
            </p:nvSpPr>
            <p:spPr>
              <a:xfrm>
                <a:off x="1643753" y="2718624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Oval 231"/>
              <p:cNvSpPr>
                <a:spLocks noChangeAspect="1"/>
              </p:cNvSpPr>
              <p:nvPr/>
            </p:nvSpPr>
            <p:spPr>
              <a:xfrm>
                <a:off x="1641354" y="2761149"/>
                <a:ext cx="85049" cy="85049"/>
              </a:xfrm>
              <a:prstGeom prst="ellipse">
                <a:avLst/>
              </a:prstGeom>
              <a:noFill/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14" name="Straight Connector 213"/>
            <p:cNvCxnSpPr/>
            <p:nvPr/>
          </p:nvCxnSpPr>
          <p:spPr>
            <a:xfrm>
              <a:off x="2762803" y="4790141"/>
              <a:ext cx="74326" cy="12777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>
              <a:off x="2934215" y="5097346"/>
              <a:ext cx="38856" cy="7986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Rounded Rectangle 215"/>
            <p:cNvSpPr/>
            <p:nvPr/>
          </p:nvSpPr>
          <p:spPr>
            <a:xfrm>
              <a:off x="2347046" y="5111707"/>
              <a:ext cx="1466497" cy="854160"/>
            </a:xfrm>
            <a:prstGeom prst="roundRect">
              <a:avLst/>
            </a:prstGeom>
            <a:solidFill>
              <a:srgbClr val="8CBB13">
                <a:alpha val="27000"/>
              </a:srgbClr>
            </a:solidFill>
            <a:ln>
              <a:solidFill>
                <a:srgbClr val="8CBB1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217" name="Rounded Rectangle 216"/>
            <p:cNvSpPr/>
            <p:nvPr/>
          </p:nvSpPr>
          <p:spPr>
            <a:xfrm>
              <a:off x="929162" y="5094991"/>
              <a:ext cx="1335764" cy="854160"/>
            </a:xfrm>
            <a:prstGeom prst="roundRect">
              <a:avLst/>
            </a:prstGeom>
            <a:solidFill>
              <a:srgbClr val="8CBB13">
                <a:alpha val="27000"/>
              </a:srgbClr>
            </a:solidFill>
            <a:ln>
              <a:solidFill>
                <a:srgbClr val="8CBB1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E" dirty="0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89390" y="6026089"/>
              <a:ext cx="13825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Distribution grid 1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2498655" y="6026089"/>
              <a:ext cx="13061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Distribution grid </a:t>
              </a:r>
              <a:r>
                <a:rPr lang="en-US" sz="11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0" name="Right Arrow 219"/>
            <p:cNvSpPr/>
            <p:nvPr/>
          </p:nvSpPr>
          <p:spPr>
            <a:xfrm rot="14760081">
              <a:off x="2986425" y="4857558"/>
              <a:ext cx="433521" cy="22608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Right Arrow 220"/>
            <p:cNvSpPr/>
            <p:nvPr/>
          </p:nvSpPr>
          <p:spPr>
            <a:xfrm rot="17793680">
              <a:off x="1149563" y="4832538"/>
              <a:ext cx="433521" cy="226085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296875" y="4814935"/>
              <a:ext cx="13061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smtClean="0">
                  <a:solidFill>
                    <a:schemeClr val="accent1"/>
                  </a:solidFill>
                </a:rPr>
                <a:t>bid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960920" y="4831667"/>
              <a:ext cx="13061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smtClean="0">
                  <a:solidFill>
                    <a:schemeClr val="accent1"/>
                  </a:solidFill>
                </a:rPr>
                <a:t>bid</a:t>
              </a:r>
              <a:endParaRPr 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4969329" y="4187113"/>
              <a:ext cx="3802138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b="1" dirty="0" smtClean="0"/>
                <a:t>Aggregation</a:t>
              </a:r>
              <a:r>
                <a:rPr lang="en-US" sz="1200" dirty="0" smtClean="0"/>
                <a:t> of bids from local market by DSO while respecting distribution grid constraints, to submit on global markets: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Local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market,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Common TSO-DSO AS market (decentralized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) </a:t>
              </a:r>
              <a:r>
                <a:rPr lang="en-US" sz="1200" b="1" dirty="0" smtClean="0"/>
                <a:t>OR</a:t>
              </a:r>
              <a:r>
                <a:rPr lang="en-US" sz="1200" dirty="0" smtClean="0"/>
                <a:t> no interaction between markets if </a:t>
              </a:r>
              <a:r>
                <a:rPr lang="en-US" sz="1200" b="1" dirty="0" smtClean="0"/>
                <a:t>exchange profile </a:t>
              </a:r>
              <a:r>
                <a:rPr lang="en-US" sz="1200" dirty="0" smtClean="0"/>
                <a:t>agreed in advance (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Shared balancing responsibility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model)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b="1" dirty="0" smtClean="0"/>
                <a:t>Timing: Synchronization</a:t>
              </a:r>
              <a:r>
                <a:rPr lang="en-US" sz="1200" dirty="0" smtClean="0"/>
                <a:t> between markets is needed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 smtClean="0"/>
                <a:t> Possibility to have </a:t>
              </a:r>
              <a:r>
                <a:rPr lang="en-US" sz="1200" b="1" dirty="0" smtClean="0"/>
                <a:t>different market settings </a:t>
              </a:r>
              <a:r>
                <a:rPr lang="en-US" sz="1200" dirty="0" smtClean="0"/>
                <a:t>(products definition) between central and local markets.</a:t>
              </a:r>
              <a:endParaRPr lang="en-US" sz="1200" dirty="0"/>
            </a:p>
          </p:txBody>
        </p:sp>
        <p:sp>
          <p:nvSpPr>
            <p:cNvPr id="225" name="Rounded Rectangle 224"/>
            <p:cNvSpPr/>
            <p:nvPr/>
          </p:nvSpPr>
          <p:spPr>
            <a:xfrm>
              <a:off x="4919796" y="1832918"/>
              <a:ext cx="1764662" cy="1446228"/>
            </a:xfrm>
            <a:prstGeom prst="roundRect">
              <a:avLst>
                <a:gd name="adj" fmla="val 8977"/>
              </a:avLst>
            </a:prstGeom>
            <a:noFill/>
            <a:ln>
              <a:solidFill>
                <a:srgbClr val="E58229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Rounded Rectangle 225"/>
            <p:cNvSpPr/>
            <p:nvPr/>
          </p:nvSpPr>
          <p:spPr>
            <a:xfrm>
              <a:off x="6862160" y="1797826"/>
              <a:ext cx="1764662" cy="1473500"/>
            </a:xfrm>
            <a:prstGeom prst="roundRect">
              <a:avLst>
                <a:gd name="adj" fmla="val 8977"/>
              </a:avLst>
            </a:prstGeom>
            <a:noFill/>
            <a:ln>
              <a:solidFill>
                <a:srgbClr val="8CBB13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5309135" y="1813232"/>
              <a:ext cx="9002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1200" b="1" dirty="0" smtClean="0">
                  <a:solidFill>
                    <a:srgbClr val="E58229"/>
                  </a:solidFill>
                </a:rPr>
                <a:t>Centralized</a:t>
              </a:r>
              <a:endParaRPr lang="en-US" sz="1200" b="1" dirty="0">
                <a:solidFill>
                  <a:srgbClr val="E58229"/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7199488" y="1813232"/>
              <a:ext cx="10573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8CBB13"/>
                  </a:solidFill>
                </a:rPr>
                <a:t>Decentralized</a:t>
              </a:r>
              <a:endParaRPr lang="en-US" sz="1200" dirty="0">
                <a:solidFill>
                  <a:srgbClr val="8CBB13"/>
                </a:solidFill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4944399" y="2071030"/>
              <a:ext cx="1885095" cy="143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/>
                <a:t>Centralized AS </a:t>
              </a:r>
              <a:r>
                <a:rPr lang="en-US" sz="1200" dirty="0" smtClean="0"/>
                <a:t>market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/>
                <a:t>Common TSO-DSO AS market (centralized</a:t>
              </a:r>
              <a:r>
                <a:rPr lang="en-US" sz="1200" dirty="0" smtClean="0"/>
                <a:t>)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/>
                <a:t>Integrated </a:t>
              </a:r>
              <a:r>
                <a:rPr lang="en-US" sz="1200" dirty="0" smtClean="0"/>
                <a:t>flexibility </a:t>
              </a:r>
              <a:r>
                <a:rPr lang="en-US" sz="1200" dirty="0"/>
                <a:t>market</a:t>
              </a:r>
            </a:p>
            <a:p>
              <a:pPr marL="171450" indent="-171450">
                <a:buFont typeface="Arial" charset="0"/>
                <a:buChar char="•"/>
              </a:pPr>
              <a:endParaRPr lang="en-US" sz="1200" dirty="0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6898071" y="2024751"/>
              <a:ext cx="1885095" cy="1431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 smtClean="0"/>
                <a:t>Local AS market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 smtClean="0"/>
                <a:t>Common </a:t>
              </a:r>
              <a:r>
                <a:rPr lang="en-US" sz="1200" dirty="0"/>
                <a:t>TSO-DSO AS market </a:t>
              </a:r>
              <a:r>
                <a:rPr lang="en-US" sz="1200" dirty="0" smtClean="0"/>
                <a:t>(decentralized)</a:t>
              </a:r>
            </a:p>
            <a:p>
              <a:pPr marL="171450" indent="-171450">
                <a:spcAft>
                  <a:spcPts val="600"/>
                </a:spcAft>
                <a:buFont typeface="Arial" charset="0"/>
                <a:buChar char="•"/>
              </a:pPr>
              <a:r>
                <a:rPr lang="en-US" sz="1200" dirty="0" smtClean="0"/>
                <a:t>Shared balancing responsibility model</a:t>
              </a:r>
            </a:p>
            <a:p>
              <a:pPr marL="171450" indent="-171450">
                <a:buFont typeface="Arial" charset="0"/>
                <a:buChar char="•"/>
              </a:pP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77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16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Challenges and next steps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66944" y="7699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9646" y="1383025"/>
            <a:ext cx="8181474" cy="5375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sz="2000" dirty="0" smtClean="0"/>
              <a:t>Your </a:t>
            </a:r>
            <a:r>
              <a:rPr lang="nl-BE" sz="2000" b="1" dirty="0" smtClean="0"/>
              <a:t>feedback</a:t>
            </a:r>
            <a:r>
              <a:rPr lang="nl-BE" sz="2000" dirty="0" smtClean="0"/>
              <a:t> is welcome : preliminary report on market design and algorithm (</a:t>
            </a:r>
            <a:r>
              <a:rPr lang="nl-BE" sz="2000" dirty="0" smtClean="0">
                <a:hlinkClick r:id="rId2"/>
              </a:rPr>
              <a:t>Deliverable D2.4</a:t>
            </a:r>
            <a:r>
              <a:rPr lang="nl-BE" sz="2000" dirty="0" smtClean="0"/>
              <a:t>) available on </a:t>
            </a:r>
            <a:r>
              <a:rPr lang="nl-BE" sz="2000" dirty="0" smtClean="0">
                <a:hlinkClick r:id="rId3"/>
              </a:rPr>
              <a:t>SmartNet website</a:t>
            </a:r>
            <a:endParaRPr lang="nl-BE" sz="2000" dirty="0"/>
          </a:p>
          <a:p>
            <a:pPr algn="ctr">
              <a:lnSpc>
                <a:spcPts val="2600"/>
              </a:lnSpc>
              <a:spcAft>
                <a:spcPts val="600"/>
              </a:spcAft>
            </a:pPr>
            <a:r>
              <a:rPr lang="nl-BE" sz="2000" i="1" dirty="0"/>
              <a:t>http://smartnet-project.eu</a:t>
            </a:r>
            <a:r>
              <a:rPr lang="nl-BE" sz="2000" i="1" dirty="0" smtClean="0"/>
              <a:t>/</a:t>
            </a:r>
            <a:endParaRPr lang="nl-BE" sz="2000" dirty="0" smtClean="0"/>
          </a:p>
          <a:p>
            <a:pPr marL="285750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sz="2000" dirty="0" smtClean="0"/>
              <a:t>Next steps: </a:t>
            </a:r>
          </a:p>
          <a:p>
            <a:pPr marL="742950" lvl="1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b="1" dirty="0" smtClean="0"/>
              <a:t>Continue implementation</a:t>
            </a:r>
            <a:r>
              <a:rPr lang="nl-BE" dirty="0" smtClean="0"/>
              <a:t> of the different market </a:t>
            </a:r>
            <a:r>
              <a:rPr lang="nl-BE" dirty="0" smtClean="0"/>
              <a:t>clearing algorithms for </a:t>
            </a:r>
            <a:r>
              <a:rPr lang="nl-BE" dirty="0" smtClean="0"/>
              <a:t>the different TSO-DSO coordination schemes</a:t>
            </a:r>
          </a:p>
          <a:p>
            <a:pPr marL="742950" lvl="1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b="1" dirty="0" smtClean="0"/>
              <a:t>Test, Scale and Report</a:t>
            </a:r>
            <a:r>
              <a:rPr lang="nl-BE" dirty="0" smtClean="0"/>
              <a:t> on speed vs accuracy tradeoff</a:t>
            </a:r>
          </a:p>
          <a:p>
            <a:pPr marL="742950" lvl="1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b="1" dirty="0" smtClean="0"/>
              <a:t>Investigate</a:t>
            </a:r>
            <a:r>
              <a:rPr lang="nl-BE" dirty="0" smtClean="0"/>
              <a:t> efficients methods for scalability (decomposition methods) </a:t>
            </a:r>
          </a:p>
          <a:p>
            <a:pPr marL="285750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sz="2000" dirty="0" smtClean="0"/>
              <a:t>Challenges</a:t>
            </a:r>
          </a:p>
          <a:p>
            <a:pPr marL="742950" lvl="1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b="1" dirty="0" smtClean="0"/>
              <a:t>Tractability</a:t>
            </a:r>
            <a:r>
              <a:rPr lang="nl-BE" dirty="0" smtClean="0"/>
              <a:t> issues: solving a MISOCP (market clearing) in a few minutes, while considering: transmission and distribution grid constraints (SOCP model)), a receding time horizon and complex market products (integer variables)</a:t>
            </a:r>
          </a:p>
          <a:p>
            <a:pPr marL="742950" lvl="1" indent="-285750">
              <a:lnSpc>
                <a:spcPts val="2600"/>
              </a:lnSpc>
              <a:spcAft>
                <a:spcPts val="600"/>
              </a:spcAft>
              <a:buFont typeface="Arial" charset="0"/>
              <a:buChar char="•"/>
            </a:pPr>
            <a:r>
              <a:rPr lang="nl-BE" b="1" dirty="0" smtClean="0"/>
              <a:t>Data</a:t>
            </a:r>
            <a:r>
              <a:rPr lang="nl-BE" dirty="0" smtClean="0"/>
              <a:t> availability: e.g. prediction of injection/offtake at network nodes, scheduled TSO-DSO exchange profile.</a:t>
            </a:r>
          </a:p>
        </p:txBody>
      </p:sp>
    </p:spTree>
    <p:extLst>
      <p:ext uri="{BB962C8B-B14F-4D97-AF65-F5344CB8AC3E}">
        <p14:creationId xmlns:p14="http://schemas.microsoft.com/office/powerpoint/2010/main" val="19109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7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Objective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18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1645" y="3676934"/>
            <a:ext cx="8283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Objective:</a:t>
            </a:r>
            <a:r>
              <a:rPr lang="en-US" b="1" dirty="0" smtClean="0"/>
              <a:t>   Maximization of Social Welfare   &amp;   Avoiding Unnecessary Activations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944925" y="3713288"/>
            <a:ext cx="4851585" cy="2052947"/>
            <a:chOff x="3944925" y="3713288"/>
            <a:chExt cx="4851585" cy="2052947"/>
          </a:xfrm>
        </p:grpSpPr>
        <p:sp>
          <p:nvSpPr>
            <p:cNvPr id="9" name="Triangle 8"/>
            <p:cNvSpPr/>
            <p:nvPr/>
          </p:nvSpPr>
          <p:spPr>
            <a:xfrm rot="10800000">
              <a:off x="5853755" y="4170977"/>
              <a:ext cx="1081435" cy="29130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102778" y="3713288"/>
              <a:ext cx="3345763" cy="335756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4848" y="5436905"/>
              <a:ext cx="2550196" cy="3293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3944925" y="4518743"/>
              <a:ext cx="4851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Adaptation of prices for bids with wrong direction</a:t>
              </a:r>
              <a:endParaRPr lang="en-US" dirty="0"/>
            </a:p>
          </p:txBody>
        </p:sp>
        <p:sp>
          <p:nvSpPr>
            <p:cNvPr id="13" name="Triangle 12"/>
            <p:cNvSpPr/>
            <p:nvPr/>
          </p:nvSpPr>
          <p:spPr>
            <a:xfrm rot="10800000">
              <a:off x="5853754" y="4955082"/>
              <a:ext cx="1081435" cy="29130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0051" y="1616248"/>
            <a:ext cx="7063469" cy="2425930"/>
            <a:chOff x="530051" y="1616248"/>
            <a:chExt cx="7063469" cy="242593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645" y="1616248"/>
              <a:ext cx="7041875" cy="76039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Triangle 15"/>
            <p:cNvSpPr/>
            <p:nvPr/>
          </p:nvSpPr>
          <p:spPr>
            <a:xfrm>
              <a:off x="2441262" y="3279553"/>
              <a:ext cx="1081202" cy="309598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649075" y="3706422"/>
              <a:ext cx="3141866" cy="335756"/>
            </a:xfrm>
            <a:prstGeom prst="roundRect">
              <a:avLst>
                <a:gd name="adj" fmla="val 50000"/>
              </a:avLst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0051" y="2874461"/>
              <a:ext cx="6086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Summation over bids with positive/negative values for </a:t>
              </a:r>
              <a:r>
                <a:rPr lang="en-US" i="1" dirty="0" smtClean="0"/>
                <a:t>q</a:t>
              </a:r>
              <a:r>
                <a:rPr lang="en-US" dirty="0" smtClean="0"/>
                <a:t> and </a:t>
              </a:r>
              <a:r>
                <a:rPr lang="en-US" i="1" dirty="0" smtClean="0"/>
                <a:t>p</a:t>
              </a:r>
              <a:endParaRPr lang="en-US" i="1" dirty="0"/>
            </a:p>
          </p:txBody>
        </p:sp>
        <p:sp>
          <p:nvSpPr>
            <p:cNvPr id="19" name="Triangle 18"/>
            <p:cNvSpPr/>
            <p:nvPr/>
          </p:nvSpPr>
          <p:spPr>
            <a:xfrm>
              <a:off x="2441260" y="2506362"/>
              <a:ext cx="1081202" cy="309598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14803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19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Pricing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3714" y="1436120"/>
            <a:ext cx="859985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285750">
              <a:buFont typeface="Arial" charset="0"/>
              <a:buChar char="•"/>
            </a:pPr>
            <a:r>
              <a:rPr lang="en-US" dirty="0" smtClean="0">
                <a:solidFill>
                  <a:srgbClr val="535F6B"/>
                </a:solidFill>
              </a:rPr>
              <a:t>Calculating Distributed Locational </a:t>
            </a:r>
            <a:r>
              <a:rPr lang="en-US" dirty="0">
                <a:solidFill>
                  <a:srgbClr val="535F6B"/>
                </a:solidFill>
              </a:rPr>
              <a:t>Marginal </a:t>
            </a:r>
            <a:r>
              <a:rPr lang="en-US" dirty="0" smtClean="0">
                <a:solidFill>
                  <a:srgbClr val="535F6B"/>
                </a:solidFill>
              </a:rPr>
              <a:t>Prices (DLMP</a:t>
            </a:r>
            <a:r>
              <a:rPr lang="en-US" dirty="0">
                <a:solidFill>
                  <a:srgbClr val="535F6B"/>
                </a:solidFill>
              </a:rPr>
              <a:t>) in which </a:t>
            </a:r>
            <a:r>
              <a:rPr lang="en-US" dirty="0" smtClean="0">
                <a:solidFill>
                  <a:srgbClr val="535F6B"/>
                </a:solidFill>
              </a:rPr>
              <a:t>the clearing </a:t>
            </a:r>
            <a:r>
              <a:rPr lang="en-US" dirty="0">
                <a:solidFill>
                  <a:srgbClr val="535F6B"/>
                </a:solidFill>
              </a:rPr>
              <a:t>algorithm assigns individual prices for each node of </a:t>
            </a:r>
            <a:r>
              <a:rPr lang="en-US" dirty="0" smtClean="0">
                <a:solidFill>
                  <a:srgbClr val="535F6B"/>
                </a:solidFill>
              </a:rPr>
              <a:t>the grid</a:t>
            </a:r>
            <a:r>
              <a:rPr lang="en-US" dirty="0">
                <a:solidFill>
                  <a:srgbClr val="535F6B"/>
                </a:solidFill>
              </a:rPr>
              <a:t>.</a:t>
            </a:r>
          </a:p>
          <a:p>
            <a:pPr marL="628650" indent="-285750">
              <a:buFont typeface="Arial" charset="0"/>
              <a:buChar char="•"/>
            </a:pPr>
            <a:r>
              <a:rPr lang="en-US" dirty="0">
                <a:solidFill>
                  <a:srgbClr val="535F6B"/>
                </a:solidFill>
              </a:rPr>
              <a:t>A difference between</a:t>
            </a:r>
            <a:r>
              <a:rPr lang="en-US" dirty="0" smtClean="0">
                <a:solidFill>
                  <a:srgbClr val="535F6B"/>
                </a:solidFill>
              </a:rPr>
              <a:t> DLMPs is </a:t>
            </a:r>
            <a:r>
              <a:rPr lang="en-US" dirty="0">
                <a:solidFill>
                  <a:srgbClr val="535F6B"/>
                </a:solidFill>
              </a:rPr>
              <a:t>a result of </a:t>
            </a:r>
            <a:r>
              <a:rPr lang="en-US" dirty="0" smtClean="0">
                <a:solidFill>
                  <a:srgbClr val="535F6B"/>
                </a:solidFill>
              </a:rPr>
              <a:t>two </a:t>
            </a:r>
            <a:r>
              <a:rPr lang="en-US" dirty="0">
                <a:solidFill>
                  <a:srgbClr val="535F6B"/>
                </a:solidFill>
              </a:rPr>
              <a:t>phenomena in the lines:</a:t>
            </a:r>
          </a:p>
          <a:p>
            <a:pPr marL="1028700" lvl="1" indent="-285750">
              <a:buFont typeface="Arial" charset="0"/>
              <a:buChar char="•"/>
            </a:pPr>
            <a:r>
              <a:rPr lang="en-US" sz="1600" dirty="0">
                <a:solidFill>
                  <a:srgbClr val="535F6B"/>
                </a:solidFill>
              </a:rPr>
              <a:t>Energy losses (as a result of non-zero impedance)</a:t>
            </a:r>
          </a:p>
          <a:p>
            <a:pPr marL="1028700" lvl="1" indent="-285750">
              <a:buFont typeface="Arial" charset="0"/>
              <a:buChar char="•"/>
            </a:pPr>
            <a:r>
              <a:rPr lang="en-US" sz="1600" dirty="0">
                <a:solidFill>
                  <a:srgbClr val="535F6B"/>
                </a:solidFill>
              </a:rPr>
              <a:t>Network </a:t>
            </a:r>
            <a:r>
              <a:rPr lang="en-US" sz="1600" dirty="0" smtClean="0">
                <a:solidFill>
                  <a:srgbClr val="535F6B"/>
                </a:solidFill>
              </a:rPr>
              <a:t>constraints (line capacity limits and congestions)</a:t>
            </a:r>
            <a:endParaRPr lang="en-US" sz="1600" dirty="0">
              <a:solidFill>
                <a:srgbClr val="535F6B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512" y="3360093"/>
            <a:ext cx="2787752" cy="2900569"/>
            <a:chOff x="416096" y="3555774"/>
            <a:chExt cx="2787752" cy="2900569"/>
          </a:xfrm>
        </p:grpSpPr>
        <p:sp>
          <p:nvSpPr>
            <p:cNvPr id="8" name="Oval 7"/>
            <p:cNvSpPr/>
            <p:nvPr/>
          </p:nvSpPr>
          <p:spPr>
            <a:xfrm>
              <a:off x="2104403" y="3831431"/>
              <a:ext cx="288032" cy="28803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3</a:t>
              </a: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384323" y="4869160"/>
              <a:ext cx="288032" cy="28803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2</a:t>
              </a: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032395" y="5877272"/>
              <a:ext cx="288032" cy="288032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1</a:t>
              </a:r>
              <a:endPara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630174" y="4077282"/>
              <a:ext cx="516410" cy="834059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1630174" y="5115011"/>
              <a:ext cx="444402" cy="804442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2392435" y="3975447"/>
              <a:ext cx="222201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sp>
          <p:nvSpPr>
            <p:cNvPr id="14" name="Rounded Rectangle 13"/>
            <p:cNvSpPr/>
            <p:nvPr/>
          </p:nvSpPr>
          <p:spPr>
            <a:xfrm>
              <a:off x="2614636" y="3852521"/>
              <a:ext cx="504056" cy="245851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Load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672355" y="5013176"/>
              <a:ext cx="245851" cy="1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sp>
          <p:nvSpPr>
            <p:cNvPr id="16" name="Rounded Rectangle 15"/>
            <p:cNvSpPr/>
            <p:nvPr/>
          </p:nvSpPr>
          <p:spPr>
            <a:xfrm>
              <a:off x="1918206" y="4890251"/>
              <a:ext cx="504056" cy="245851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Load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320427" y="6021288"/>
              <a:ext cx="222201" cy="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ysDash"/>
            </a:ln>
            <a:effectLst/>
          </p:spPr>
        </p:cxnSp>
        <p:sp>
          <p:nvSpPr>
            <p:cNvPr id="18" name="Rounded Rectangle 17"/>
            <p:cNvSpPr/>
            <p:nvPr/>
          </p:nvSpPr>
          <p:spPr>
            <a:xfrm>
              <a:off x="2542628" y="5908908"/>
              <a:ext cx="661220" cy="224760"/>
            </a:xfrm>
            <a:prstGeom prst="round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"/>
                  <a:cs typeface=""/>
                </a:rPr>
                <a:t>Generator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78500" y="5677473"/>
              <a:ext cx="564826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+40 MW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1447" y="4638480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-20 MW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08459" y="3620379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-20 MW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24283" y="5409921"/>
              <a:ext cx="909471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Loss = 0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 Congestion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24283" y="4092786"/>
              <a:ext cx="909471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Loss = 0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No Congestion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27540" y="6214363"/>
              <a:ext cx="1151525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lvl="0" defTabSz="914400"/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Price: +30 </a:t>
              </a:r>
              <a:r>
                <a:rPr lang="pt-BR" sz="1100" dirty="0" smtClean="0">
                  <a:solidFill>
                    <a:srgbClr val="FF0000"/>
                  </a:solidFill>
                </a:rPr>
                <a:t>€/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MWh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6096" y="4807547"/>
              <a:ext cx="737950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Price:</a:t>
              </a:r>
            </a:p>
            <a:p>
              <a:pPr lvl="0" defTabSz="914400"/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-30 </a:t>
              </a:r>
              <a:r>
                <a:rPr lang="en-US" sz="1100" dirty="0" smtClean="0">
                  <a:solidFill>
                    <a:srgbClr val="0070C0"/>
                  </a:solidFill>
                </a:rPr>
                <a:t>€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/MWh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30927" y="3555774"/>
              <a:ext cx="1124273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lvl="0" defTabSz="914400"/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Price: -30 </a:t>
              </a:r>
              <a:r>
                <a:rPr lang="en-US" sz="1100" dirty="0" smtClean="0">
                  <a:solidFill>
                    <a:srgbClr val="0070C0"/>
                  </a:solidFill>
                </a:rPr>
                <a:t>€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</a:rPr>
                <a:t>/MWh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76351" y="3424698"/>
            <a:ext cx="2543051" cy="2900569"/>
            <a:chOff x="660797" y="3555774"/>
            <a:chExt cx="2543051" cy="2900569"/>
          </a:xfrm>
        </p:grpSpPr>
        <p:sp>
          <p:nvSpPr>
            <p:cNvPr id="28" name="Oval 27"/>
            <p:cNvSpPr/>
            <p:nvPr/>
          </p:nvSpPr>
          <p:spPr>
            <a:xfrm>
              <a:off x="2104403" y="3831431"/>
              <a:ext cx="288032" cy="28803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3</a:t>
              </a:r>
              <a:endParaRPr lang="en-US" sz="105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1384323" y="4869160"/>
              <a:ext cx="288032" cy="28803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en-US" sz="1050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2032395" y="5877272"/>
              <a:ext cx="288032" cy="28803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1</a:t>
              </a:r>
              <a:endParaRPr lang="en-US" sz="105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1630174" y="4077282"/>
              <a:ext cx="516410" cy="83405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1630174" y="5115011"/>
              <a:ext cx="444402" cy="8044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392435" y="3975447"/>
              <a:ext cx="222201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33"/>
            <p:cNvSpPr/>
            <p:nvPr/>
          </p:nvSpPr>
          <p:spPr>
            <a:xfrm>
              <a:off x="2614636" y="3852521"/>
              <a:ext cx="504056" cy="24585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dk1"/>
                  </a:solidFill>
                </a:rPr>
                <a:t>Load</a:t>
              </a:r>
              <a:endParaRPr lang="en-US" sz="1200" dirty="0">
                <a:solidFill>
                  <a:schemeClr val="dk1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1672355" y="5013176"/>
              <a:ext cx="245851" cy="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ounded Rectangle 35"/>
            <p:cNvSpPr/>
            <p:nvPr/>
          </p:nvSpPr>
          <p:spPr>
            <a:xfrm>
              <a:off x="1918206" y="4890251"/>
              <a:ext cx="504056" cy="24585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dk1"/>
                  </a:solidFill>
                </a:rPr>
                <a:t>Load</a:t>
              </a:r>
              <a:endParaRPr lang="en-US" sz="1200" dirty="0">
                <a:solidFill>
                  <a:schemeClr val="dk1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320427" y="6021288"/>
              <a:ext cx="222201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ounded Rectangle 37"/>
            <p:cNvSpPr/>
            <p:nvPr/>
          </p:nvSpPr>
          <p:spPr>
            <a:xfrm>
              <a:off x="2542628" y="5908908"/>
              <a:ext cx="661220" cy="22476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50" dirty="0"/>
                <a:t>Generator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578500" y="5677473"/>
              <a:ext cx="564826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+44 MW</a:t>
              </a:r>
              <a:endParaRPr lang="en-US" sz="11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01447" y="4638480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-20 MW</a:t>
              </a:r>
              <a:endParaRPr lang="en-US" sz="11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08459" y="3620379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-20 MW</a:t>
              </a:r>
              <a:endParaRPr lang="en-US" sz="11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20152" y="5409921"/>
              <a:ext cx="909471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chemeClr val="accent6">
                      <a:lumMod val="75000"/>
                    </a:schemeClr>
                  </a:solidFill>
                </a:rPr>
                <a:t>Loss = 2 MW</a:t>
              </a:r>
            </a:p>
            <a:p>
              <a:r>
                <a:rPr lang="en-US" sz="1100" dirty="0" smtClean="0"/>
                <a:t>No Congestion</a:t>
              </a:r>
              <a:endParaRPr lang="en-US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24283" y="4092786"/>
              <a:ext cx="909471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chemeClr val="accent6">
                      <a:lumMod val="75000"/>
                    </a:schemeClr>
                  </a:solidFill>
                </a:rPr>
                <a:t>Loss = 2 MW</a:t>
              </a:r>
            </a:p>
            <a:p>
              <a:r>
                <a:rPr lang="en-US" sz="1100" dirty="0" smtClean="0"/>
                <a:t>No Congestion</a:t>
              </a:r>
              <a:endParaRPr lang="en-US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727540" y="6214363"/>
              <a:ext cx="1262131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Price: +</a:t>
              </a:r>
              <a:r>
                <a:rPr lang="en-US" sz="1100" b="1" dirty="0" smtClean="0">
                  <a:solidFill>
                    <a:srgbClr val="FF0000"/>
                  </a:solidFill>
                </a:rPr>
                <a:t>30.5</a:t>
              </a:r>
              <a:r>
                <a:rPr lang="en-US" sz="1100" dirty="0" smtClean="0">
                  <a:solidFill>
                    <a:srgbClr val="FF0000"/>
                  </a:solidFill>
                </a:rPr>
                <a:t> </a:t>
              </a:r>
              <a:r>
                <a:rPr lang="pt-BR" sz="1100" dirty="0" smtClean="0">
                  <a:solidFill>
                    <a:srgbClr val="FF0000"/>
                  </a:solidFill>
                </a:rPr>
                <a:t>€</a:t>
              </a:r>
              <a:r>
                <a:rPr lang="en-US" sz="1100" dirty="0" smtClean="0">
                  <a:solidFill>
                    <a:srgbClr val="FF0000"/>
                  </a:solidFill>
                </a:rPr>
                <a:t>/MWh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0797" y="4807547"/>
              <a:ext cx="737950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Price:</a:t>
              </a:r>
            </a:p>
            <a:p>
              <a:r>
                <a:rPr lang="en-US" sz="1100" b="1" dirty="0" smtClean="0">
                  <a:solidFill>
                    <a:srgbClr val="0070C0"/>
                  </a:solidFill>
                </a:rPr>
                <a:t>-31</a:t>
              </a:r>
              <a:r>
                <a:rPr lang="en-US" sz="1100" dirty="0" smtClean="0">
                  <a:solidFill>
                    <a:srgbClr val="0070C0"/>
                  </a:solidFill>
                </a:rPr>
                <a:t> €/MWh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230927" y="3555774"/>
              <a:ext cx="1124273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Price: -</a:t>
              </a:r>
              <a:r>
                <a:rPr lang="en-US" sz="1100" b="1" dirty="0" smtClean="0">
                  <a:solidFill>
                    <a:srgbClr val="0070C0"/>
                  </a:solidFill>
                </a:rPr>
                <a:t>32</a:t>
              </a:r>
              <a:r>
                <a:rPr lang="en-US" sz="1100" dirty="0" smtClean="0">
                  <a:solidFill>
                    <a:srgbClr val="0070C0"/>
                  </a:solidFill>
                </a:rPr>
                <a:t> €/MWh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265678" y="3371679"/>
            <a:ext cx="2543051" cy="2900569"/>
            <a:chOff x="6277421" y="3357905"/>
            <a:chExt cx="2543051" cy="2900569"/>
          </a:xfrm>
        </p:grpSpPr>
        <p:sp>
          <p:nvSpPr>
            <p:cNvPr id="48" name="Oval 47"/>
            <p:cNvSpPr/>
            <p:nvPr/>
          </p:nvSpPr>
          <p:spPr>
            <a:xfrm>
              <a:off x="7721027" y="3633562"/>
              <a:ext cx="288032" cy="28803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3</a:t>
              </a:r>
              <a:endParaRPr lang="en-US" sz="1050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7000947" y="4671291"/>
              <a:ext cx="288032" cy="28803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2</a:t>
              </a:r>
              <a:endParaRPr lang="en-US" sz="105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7649019" y="5679403"/>
              <a:ext cx="288032" cy="28803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dirty="0" smtClean="0"/>
                <a:t>1</a:t>
              </a:r>
              <a:endParaRPr lang="en-US" sz="1050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V="1">
              <a:off x="7246798" y="3879413"/>
              <a:ext cx="516410" cy="83405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 flipV="1">
              <a:off x="7246798" y="4917142"/>
              <a:ext cx="444402" cy="80444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009059" y="3777578"/>
              <a:ext cx="222201" cy="0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ounded Rectangle 53"/>
            <p:cNvSpPr/>
            <p:nvPr/>
          </p:nvSpPr>
          <p:spPr>
            <a:xfrm>
              <a:off x="8231260" y="3654652"/>
              <a:ext cx="504056" cy="24585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dk1"/>
                  </a:solidFill>
                </a:rPr>
                <a:t>Load</a:t>
              </a:r>
              <a:endParaRPr lang="en-US" sz="1200" dirty="0">
                <a:solidFill>
                  <a:schemeClr val="dk1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7288979" y="4815307"/>
              <a:ext cx="245851" cy="1"/>
            </a:xfrm>
            <a:prstGeom prst="line">
              <a:avLst/>
            </a:prstGeom>
            <a:ln w="127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ounded Rectangle 55"/>
            <p:cNvSpPr/>
            <p:nvPr/>
          </p:nvSpPr>
          <p:spPr>
            <a:xfrm>
              <a:off x="7534830" y="4692382"/>
              <a:ext cx="504056" cy="24585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200" dirty="0" smtClean="0">
                  <a:solidFill>
                    <a:schemeClr val="dk1"/>
                  </a:solidFill>
                </a:rPr>
                <a:t>Load</a:t>
              </a:r>
              <a:endParaRPr lang="en-US" sz="1200" dirty="0">
                <a:solidFill>
                  <a:schemeClr val="dk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937051" y="5823419"/>
              <a:ext cx="222201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ounded Rectangle 57"/>
            <p:cNvSpPr/>
            <p:nvPr/>
          </p:nvSpPr>
          <p:spPr>
            <a:xfrm>
              <a:off x="8159252" y="5711039"/>
              <a:ext cx="661220" cy="22476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50" dirty="0"/>
                <a:t>Generator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195124" y="5479604"/>
              <a:ext cx="564826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+46 MW</a:t>
              </a:r>
              <a:endParaRPr lang="en-US" sz="11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518071" y="4440611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-20 MW</a:t>
              </a:r>
              <a:endParaRPr lang="en-US" sz="11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225083" y="3422510"/>
              <a:ext cx="537574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/>
                <a:t>-20 MW</a:t>
              </a:r>
              <a:endParaRPr lang="en-US" sz="11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588224" y="5212052"/>
              <a:ext cx="909471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chemeClr val="accent6">
                      <a:lumMod val="75000"/>
                    </a:schemeClr>
                  </a:solidFill>
                </a:rPr>
                <a:t>Loss = 2 MW</a:t>
              </a:r>
            </a:p>
            <a:p>
              <a:r>
                <a:rPr lang="en-US" sz="1100" dirty="0" smtClean="0"/>
                <a:t>No Congestion</a:t>
              </a:r>
              <a:endParaRPr lang="en-US" sz="11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640907" y="3894917"/>
              <a:ext cx="846954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chemeClr val="accent6">
                      <a:lumMod val="75000"/>
                    </a:schemeClr>
                  </a:solidFill>
                </a:rPr>
                <a:t>Loss = 2 MW</a:t>
              </a:r>
            </a:p>
            <a:p>
              <a:r>
                <a:rPr lang="en-US" sz="1100" dirty="0" smtClean="0">
                  <a:solidFill>
                    <a:srgbClr val="FF0000"/>
                  </a:solidFill>
                </a:rPr>
                <a:t>Limit: 15 MW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44164" y="6016494"/>
              <a:ext cx="1151525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</a:rPr>
                <a:t>Price: +</a:t>
              </a:r>
              <a:r>
                <a:rPr lang="en-US" sz="1100" b="1" dirty="0" smtClean="0">
                  <a:solidFill>
                    <a:srgbClr val="FF0000"/>
                  </a:solidFill>
                </a:rPr>
                <a:t>31</a:t>
              </a:r>
              <a:r>
                <a:rPr lang="en-US" sz="1100" dirty="0" smtClean="0">
                  <a:solidFill>
                    <a:srgbClr val="FF0000"/>
                  </a:solidFill>
                </a:rPr>
                <a:t> </a:t>
              </a:r>
              <a:r>
                <a:rPr lang="pt-BR" sz="1100" dirty="0" smtClean="0">
                  <a:solidFill>
                    <a:srgbClr val="FF0000"/>
                  </a:solidFill>
                </a:rPr>
                <a:t>€</a:t>
              </a:r>
              <a:r>
                <a:rPr lang="en-US" sz="1100" dirty="0" smtClean="0">
                  <a:solidFill>
                    <a:srgbClr val="FF0000"/>
                  </a:solidFill>
                </a:rPr>
                <a:t>/MWh</a:t>
              </a:r>
              <a:endParaRPr 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277421" y="4609678"/>
              <a:ext cx="737950" cy="41125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Price:</a:t>
              </a:r>
            </a:p>
            <a:p>
              <a:r>
                <a:rPr lang="en-US" sz="1100" b="1" dirty="0" smtClean="0">
                  <a:solidFill>
                    <a:srgbClr val="0070C0"/>
                  </a:solidFill>
                </a:rPr>
                <a:t>-32</a:t>
              </a:r>
              <a:r>
                <a:rPr lang="en-US" sz="1100" dirty="0" smtClean="0">
                  <a:solidFill>
                    <a:srgbClr val="0070C0"/>
                  </a:solidFill>
                </a:rPr>
                <a:t> </a:t>
              </a:r>
              <a:r>
                <a:rPr lang="en-US" sz="1100" dirty="0">
                  <a:solidFill>
                    <a:srgbClr val="0070C0"/>
                  </a:solidFill>
                </a:rPr>
                <a:t>€</a:t>
              </a:r>
              <a:r>
                <a:rPr lang="en-US" sz="1100" dirty="0" smtClean="0">
                  <a:solidFill>
                    <a:srgbClr val="0070C0"/>
                  </a:solidFill>
                </a:rPr>
                <a:t>/MWh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847551" y="3357905"/>
              <a:ext cx="1124273" cy="24198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sz="1100" dirty="0" smtClean="0">
                  <a:solidFill>
                    <a:srgbClr val="0070C0"/>
                  </a:solidFill>
                </a:rPr>
                <a:t>Price: -</a:t>
              </a:r>
              <a:r>
                <a:rPr lang="en-US" sz="1100" b="1" dirty="0" smtClean="0">
                  <a:solidFill>
                    <a:srgbClr val="0070C0"/>
                  </a:solidFill>
                </a:rPr>
                <a:t>35</a:t>
              </a:r>
              <a:r>
                <a:rPr lang="en-US" sz="1100" dirty="0" smtClean="0">
                  <a:solidFill>
                    <a:srgbClr val="0070C0"/>
                  </a:solidFill>
                </a:rPr>
                <a:t> €/MWh</a:t>
              </a:r>
              <a:endParaRPr lang="en-US" sz="1100" dirty="0">
                <a:solidFill>
                  <a:srgbClr val="0070C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316416" y="4665408"/>
              <a:ext cx="288032" cy="288032"/>
            </a:xfrm>
            <a:prstGeom prst="ellips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smtClean="0"/>
                <a:t>4</a:t>
              </a:r>
              <a:endParaRPr lang="en-US" sz="1050" dirty="0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7894870" y="4911259"/>
              <a:ext cx="463727" cy="8103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H="1" flipV="1">
              <a:off x="7966878" y="3879413"/>
              <a:ext cx="391719" cy="8281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548940" y="3024422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 loss, </a:t>
            </a:r>
            <a:r>
              <a:rPr lang="en-US" sz="1400" dirty="0"/>
              <a:t>n</a:t>
            </a:r>
            <a:r>
              <a:rPr lang="en-US" sz="1400" dirty="0" smtClean="0"/>
              <a:t>o congestion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3501268" y="3027796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Losses, but </a:t>
            </a:r>
            <a:r>
              <a:rPr lang="en-US" sz="1400" dirty="0"/>
              <a:t>n</a:t>
            </a:r>
            <a:r>
              <a:rPr lang="en-US" sz="1400" dirty="0" smtClean="0"/>
              <a:t>o congestion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6418877" y="3024422"/>
            <a:ext cx="226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Both losses and congestions</a:t>
            </a:r>
            <a:endParaRPr lang="en-US" sz="140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309093" y="3332199"/>
            <a:ext cx="849963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6131600" y="3078298"/>
            <a:ext cx="0" cy="318236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3141555" y="3078298"/>
            <a:ext cx="0" cy="318236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266944" y="7699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11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architecture for TSO-DSO coordination schemes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276234" y="1421027"/>
            <a:ext cx="8126361" cy="4917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600" dirty="0" smtClean="0"/>
              <a:t>Defining a new ancillary service (AS) market for TSO-DSO coordination schemes</a:t>
            </a:r>
          </a:p>
          <a:p>
            <a:pPr marL="514350" lvl="1" indent="0">
              <a:buNone/>
            </a:pPr>
            <a:endParaRPr lang="en-US" sz="1400" b="1" dirty="0"/>
          </a:p>
          <a:p>
            <a:pPr marL="114300" indent="0">
              <a:buNone/>
            </a:pPr>
            <a:r>
              <a:rPr lang="en-US" sz="1600" dirty="0" smtClean="0"/>
              <a:t>What is </a:t>
            </a:r>
            <a:r>
              <a:rPr lang="en-US" sz="1600" b="1" dirty="0" smtClean="0"/>
              <a:t>required</a:t>
            </a:r>
            <a:r>
              <a:rPr lang="en-US" sz="1600" dirty="0" smtClean="0"/>
              <a:t>?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Ensure a safe AS </a:t>
            </a:r>
            <a:r>
              <a:rPr lang="en-US" sz="1600" b="1" dirty="0" smtClean="0">
                <a:solidFill>
                  <a:srgbClr val="0070C0"/>
                </a:solidFill>
              </a:rPr>
              <a:t>procurement</a:t>
            </a:r>
            <a:r>
              <a:rPr lang="en-US" sz="1600" dirty="0" smtClean="0"/>
              <a:t> at the </a:t>
            </a:r>
            <a:r>
              <a:rPr lang="en-US" sz="1600" b="1" dirty="0" smtClean="0">
                <a:solidFill>
                  <a:srgbClr val="0070C0"/>
                </a:solidFill>
              </a:rPr>
              <a:t>lowest cost </a:t>
            </a:r>
            <a:r>
              <a:rPr lang="en-US" sz="1600" dirty="0" smtClean="0"/>
              <a:t>for system operators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Extract flexibility of </a:t>
            </a:r>
            <a:r>
              <a:rPr lang="en-US" sz="1600" b="1" dirty="0" smtClean="0">
                <a:solidFill>
                  <a:srgbClr val="0070C0"/>
                </a:solidFill>
              </a:rPr>
              <a:t>distributed energy resources </a:t>
            </a:r>
            <a:r>
              <a:rPr lang="en-US" sz="1600" dirty="0" smtClean="0"/>
              <a:t>(DERs) in an efficient way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Allow a </a:t>
            </a:r>
            <a:r>
              <a:rPr lang="en-US" sz="1600" b="1" dirty="0" smtClean="0">
                <a:solidFill>
                  <a:srgbClr val="0070C0"/>
                </a:solidFill>
              </a:rPr>
              <a:t>level playing field </a:t>
            </a:r>
            <a:r>
              <a:rPr lang="en-US" sz="1600" dirty="0" smtClean="0"/>
              <a:t>for competition between different sources of flexibility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Valorize flexibility at its </a:t>
            </a:r>
            <a:r>
              <a:rPr lang="en-US" sz="1600" b="1" dirty="0" smtClean="0">
                <a:solidFill>
                  <a:srgbClr val="0070C0"/>
                </a:solidFill>
              </a:rPr>
              <a:t>real value </a:t>
            </a:r>
            <a:r>
              <a:rPr lang="en-US" sz="1600" dirty="0" smtClean="0"/>
              <a:t>for the power system </a:t>
            </a:r>
          </a:p>
          <a:p>
            <a:pPr marL="800100" lvl="1">
              <a:buFont typeface=".PingFangSC-Regular" charset="-122"/>
              <a:buChar char="－"/>
            </a:pPr>
            <a:endParaRPr lang="en-US" sz="1400" dirty="0" smtClean="0"/>
          </a:p>
          <a:p>
            <a:pPr marL="114300" indent="0">
              <a:buNone/>
            </a:pPr>
            <a:r>
              <a:rPr lang="en-US" sz="1600" dirty="0" smtClean="0"/>
              <a:t>What has </a:t>
            </a:r>
            <a:r>
              <a:rPr lang="en-US" sz="1600" b="1" dirty="0" smtClean="0"/>
              <a:t>to be avoided</a:t>
            </a:r>
            <a:r>
              <a:rPr lang="en-US" sz="1600" dirty="0" smtClean="0"/>
              <a:t>?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Discouraging participation of DERs by not taking into account their </a:t>
            </a:r>
            <a:r>
              <a:rPr lang="en-US" sz="1600" b="1" dirty="0" smtClean="0">
                <a:solidFill>
                  <a:srgbClr val="0070C0"/>
                </a:solidFill>
              </a:rPr>
              <a:t>constraints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Creating </a:t>
            </a:r>
            <a:r>
              <a:rPr lang="en-US" sz="1600" b="1" dirty="0" smtClean="0">
                <a:solidFill>
                  <a:srgbClr val="0070C0"/>
                </a:solidFill>
              </a:rPr>
              <a:t>congestion</a:t>
            </a:r>
            <a:r>
              <a:rPr lang="en-US" sz="1600" dirty="0" smtClean="0"/>
              <a:t> and/or </a:t>
            </a:r>
            <a:r>
              <a:rPr lang="en-US" sz="1600" b="1" dirty="0" smtClean="0">
                <a:solidFill>
                  <a:srgbClr val="0070C0"/>
                </a:solidFill>
              </a:rPr>
              <a:t>voltage problem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by activation at a wrong location </a:t>
            </a:r>
          </a:p>
          <a:p>
            <a:pPr marL="457200">
              <a:buFont typeface=".PingFangSC-Regular" charset="-122"/>
              <a:buChar char="－"/>
            </a:pPr>
            <a:r>
              <a:rPr lang="en-US" sz="1600" dirty="0" smtClean="0"/>
              <a:t>Making </a:t>
            </a:r>
            <a:r>
              <a:rPr lang="en-US" sz="1600" b="1" dirty="0" smtClean="0">
                <a:solidFill>
                  <a:srgbClr val="0070C0"/>
                </a:solidFill>
              </a:rPr>
              <a:t>myopic</a:t>
            </a:r>
            <a:r>
              <a:rPr lang="en-US" sz="1600" dirty="0" smtClean="0"/>
              <a:t> real-time decisions that compromise an efficient balancing management for future time steps </a:t>
            </a:r>
          </a:p>
        </p:txBody>
      </p:sp>
    </p:spTree>
    <p:extLst>
      <p:ext uri="{BB962C8B-B14F-4D97-AF65-F5344CB8AC3E}">
        <p14:creationId xmlns:p14="http://schemas.microsoft.com/office/powerpoint/2010/main" val="95357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490252" cy="4523444"/>
            <a:chOff x="330220" y="1612485"/>
            <a:chExt cx="8490252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548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</a:t>
              </a:r>
              <a:r>
                <a:rPr lang="en-US" dirty="0" smtClean="0"/>
                <a:t>the </a:t>
              </a:r>
              <a:r>
                <a:rPr lang="en-US" dirty="0"/>
                <a:t>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73016"/>
              <a:ext cx="6414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How network constraints are taken into account in the market clearing ? 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174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634268" cy="4523444"/>
            <a:chOff x="330220" y="1612485"/>
            <a:chExt cx="8634268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692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</a:t>
              </a:r>
              <a:r>
                <a:rPr lang="en-US" dirty="0" smtClean="0"/>
                <a:t>the </a:t>
              </a:r>
              <a:r>
                <a:rPr lang="en-US" dirty="0"/>
                <a:t>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66764"/>
              <a:ext cx="6414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/>
                <a:t>How network constraints are taken into account in the market clearing ?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87524" y="2501578"/>
            <a:ext cx="8641080" cy="380619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Timing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9229" y="1514817"/>
            <a:ext cx="8469084" cy="4600233"/>
            <a:chOff x="359229" y="1514817"/>
            <a:chExt cx="8469084" cy="46002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0026" y="2662580"/>
              <a:ext cx="2771817" cy="345247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359229" y="1514817"/>
              <a:ext cx="8469084" cy="999784"/>
              <a:chOff x="359229" y="1460387"/>
              <a:chExt cx="8469084" cy="99978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59230" y="1493046"/>
                <a:ext cx="41801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 smtClean="0"/>
                  <a:t>The market is a </a:t>
                </a:r>
                <a:r>
                  <a:rPr lang="en-US" b="1" dirty="0" smtClean="0"/>
                  <a:t>closed-gate auction</a:t>
                </a:r>
                <a:r>
                  <a:rPr lang="en-US" dirty="0" smtClean="0"/>
                  <a:t>. The clearing frequency is chosen close to real-time (e.g. </a:t>
                </a:r>
                <a:r>
                  <a:rPr lang="en-US" b="1" dirty="0" smtClean="0"/>
                  <a:t>5 minutes</a:t>
                </a:r>
                <a:r>
                  <a:rPr lang="en-US" dirty="0" smtClean="0"/>
                  <a:t>).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648199" y="1493046"/>
                <a:ext cx="41801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/>
                  <a:t>The market uses a </a:t>
                </a:r>
                <a:r>
                  <a:rPr lang="en-US" b="1" dirty="0"/>
                  <a:t>rolling optimization</a:t>
                </a:r>
                <a:r>
                  <a:rPr lang="en-US" dirty="0"/>
                  <a:t>. </a:t>
                </a:r>
                <a:r>
                  <a:rPr lang="en-US" dirty="0" smtClean="0"/>
                  <a:t>The </a:t>
                </a:r>
                <a:r>
                  <a:rPr lang="en-US" dirty="0"/>
                  <a:t>optimization window (or horizon) contains several time steps (e.g. </a:t>
                </a:r>
                <a:r>
                  <a:rPr lang="en-US" b="1" dirty="0"/>
                  <a:t>1 </a:t>
                </a:r>
                <a:r>
                  <a:rPr lang="en-US" b="1" dirty="0" smtClean="0"/>
                  <a:t>hour</a:t>
                </a:r>
                <a:r>
                  <a:rPr lang="en-US" dirty="0" smtClean="0"/>
                  <a:t>)</a:t>
                </a: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59229" y="1460387"/>
                <a:ext cx="4180113" cy="999784"/>
              </a:xfrm>
              <a:prstGeom prst="roundRect">
                <a:avLst>
                  <a:gd name="adj" fmla="val 3377"/>
                </a:avLst>
              </a:prstGeo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4648200" y="1460387"/>
                <a:ext cx="4180113" cy="999784"/>
              </a:xfrm>
              <a:prstGeom prst="roundRect">
                <a:avLst>
                  <a:gd name="adj" fmla="val 3377"/>
                </a:avLst>
              </a:prstGeo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Elbow Connector 9"/>
            <p:cNvCxnSpPr/>
            <p:nvPr/>
          </p:nvCxnSpPr>
          <p:spPr>
            <a:xfrm rot="10800000">
              <a:off x="2514601" y="3211290"/>
              <a:ext cx="1328059" cy="1177526"/>
            </a:xfrm>
            <a:prstGeom prst="bentConnector3">
              <a:avLst/>
            </a:prstGeom>
            <a:ln w="38100">
              <a:solidFill>
                <a:srgbClr val="8CBB13"/>
              </a:solidFill>
              <a:prstDash val="sysDot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Snip and Round Single Corner Rectangle 10"/>
            <p:cNvSpPr/>
            <p:nvPr/>
          </p:nvSpPr>
          <p:spPr>
            <a:xfrm>
              <a:off x="457200" y="3069773"/>
              <a:ext cx="2286000" cy="2090056"/>
            </a:xfrm>
            <a:prstGeom prst="snipRoundRect">
              <a:avLst>
                <a:gd name="adj1" fmla="val 16667"/>
                <a:gd name="adj2" fmla="val 18783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lang="en-US" sz="1600" dirty="0"/>
                <a:t>O</a:t>
              </a:r>
              <a:r>
                <a:rPr lang="en-US" sz="1600" dirty="0" smtClean="0"/>
                <a:t>utput of the first time step is a </a:t>
              </a:r>
              <a:r>
                <a:rPr lang="en-US" sz="1600" b="1" dirty="0" smtClean="0"/>
                <a:t>firm</a:t>
              </a:r>
              <a:r>
                <a:rPr lang="en-US" sz="1600" dirty="0" smtClean="0"/>
                <a:t> decision. It contains the actual activation of flexible assets and has to be followed by the aggregators/owners.</a:t>
              </a:r>
              <a:endParaRPr lang="en-US" sz="1600" dirty="0"/>
            </a:p>
          </p:txBody>
        </p:sp>
        <p:cxnSp>
          <p:nvCxnSpPr>
            <p:cNvPr id="12" name="Elbow Connector 11"/>
            <p:cNvCxnSpPr/>
            <p:nvPr/>
          </p:nvCxnSpPr>
          <p:spPr>
            <a:xfrm flipV="1">
              <a:off x="5323114" y="3211290"/>
              <a:ext cx="1262743" cy="1177525"/>
            </a:xfrm>
            <a:prstGeom prst="bentConnector3">
              <a:avLst/>
            </a:prstGeom>
            <a:ln w="38100">
              <a:solidFill>
                <a:srgbClr val="E58229"/>
              </a:solidFill>
              <a:prstDash val="sysDot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Snip and Round Single Corner Rectangle 12"/>
            <p:cNvSpPr/>
            <p:nvPr/>
          </p:nvSpPr>
          <p:spPr>
            <a:xfrm flipH="1">
              <a:off x="6389911" y="3069774"/>
              <a:ext cx="2198917" cy="2547256"/>
            </a:xfrm>
            <a:prstGeom prst="snipRoundRect">
              <a:avLst>
                <a:gd name="adj1" fmla="val 16667"/>
                <a:gd name="adj2" fmla="val 16826"/>
              </a:avLst>
            </a:prstGeom>
            <a:ln>
              <a:solidFill>
                <a:srgbClr val="E58229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lvl="0"/>
              <a:r>
                <a:rPr lang="en-US" sz="1600" dirty="0">
                  <a:solidFill>
                    <a:prstClr val="black"/>
                  </a:solidFill>
                </a:rPr>
                <a:t>Output of the </a:t>
              </a:r>
              <a:r>
                <a:rPr lang="en-US" sz="1600" dirty="0" smtClean="0">
                  <a:solidFill>
                    <a:prstClr val="black"/>
                  </a:solidFill>
                </a:rPr>
                <a:t>next time steps are </a:t>
              </a:r>
              <a:r>
                <a:rPr lang="en-US" sz="1600" b="1" dirty="0" smtClean="0">
                  <a:solidFill>
                    <a:prstClr val="black"/>
                  </a:solidFill>
                </a:rPr>
                <a:t>advisory</a:t>
              </a:r>
              <a:r>
                <a:rPr lang="en-US" sz="1600" dirty="0" smtClean="0">
                  <a:solidFill>
                    <a:prstClr val="black"/>
                  </a:solidFill>
                </a:rPr>
                <a:t> decisions. They will assist the aggregators and the TSO to anticipate the availability of flexibility in the upcoming time steps. 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4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378654" cy="4523444"/>
            <a:chOff x="330220" y="1612485"/>
            <a:chExt cx="8378654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414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the the 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66764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How network constraints are taken in the market clearing ? 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28600" y="1449237"/>
            <a:ext cx="8641080" cy="938971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05740" y="3383280"/>
            <a:ext cx="8641080" cy="283464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Products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51520" y="1196752"/>
            <a:ext cx="8712967" cy="5478677"/>
            <a:chOff x="252746" y="1425533"/>
            <a:chExt cx="8283203" cy="4758835"/>
          </a:xfrm>
        </p:grpSpPr>
        <p:sp>
          <p:nvSpPr>
            <p:cNvPr id="8" name="TextBox 7"/>
            <p:cNvSpPr txBox="1"/>
            <p:nvPr/>
          </p:nvSpPr>
          <p:spPr>
            <a:xfrm>
              <a:off x="276351" y="1425533"/>
              <a:ext cx="73583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Market allows various bid format, accompanied by temporal and logical constraints:</a:t>
              </a:r>
              <a:endParaRPr lang="en-US" sz="1600" dirty="0"/>
            </a:p>
          </p:txBody>
        </p:sp>
        <p:sp>
          <p:nvSpPr>
            <p:cNvPr id="9" name="Cross 8"/>
            <p:cNvSpPr/>
            <p:nvPr/>
          </p:nvSpPr>
          <p:spPr>
            <a:xfrm>
              <a:off x="4924173" y="2197793"/>
              <a:ext cx="474253" cy="474253"/>
            </a:xfrm>
            <a:prstGeom prst="plus">
              <a:avLst>
                <a:gd name="adj" fmla="val 43106"/>
              </a:avLst>
            </a:prstGeom>
            <a:ln w="9525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ross 9"/>
            <p:cNvSpPr/>
            <p:nvPr/>
          </p:nvSpPr>
          <p:spPr>
            <a:xfrm>
              <a:off x="252746" y="5018965"/>
              <a:ext cx="464623" cy="464623"/>
            </a:xfrm>
            <a:prstGeom prst="plus">
              <a:avLst>
                <a:gd name="adj" fmla="val 43106"/>
              </a:avLst>
            </a:prstGeom>
            <a:ln w="9525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79306" y="2270774"/>
              <a:ext cx="275664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Accept-All-Time-Steps-or-None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Profile tracking</a:t>
              </a:r>
              <a:endParaRPr lang="en-US" sz="1200" dirty="0" smtClean="0">
                <a:solidFill>
                  <a:srgbClr val="0070C0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Ramping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Turbines</a:t>
              </a:r>
              <a:endParaRPr lang="en-US" sz="1200" dirty="0" smtClean="0">
                <a:solidFill>
                  <a:srgbClr val="0070C0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Max. number of activations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Avoiding wear &amp; tear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>
                  <a:sym typeface="Wingdings"/>
                </a:rPr>
                <a:t>Max. duration of activation</a:t>
              </a:r>
              <a:r>
                <a:rPr lang="en-US" sz="1200" dirty="0" smtClean="0">
                  <a:sym typeface="Wingdings"/>
                </a:rPr>
                <a:t>: 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Air conditioning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>
                  <a:sym typeface="Wingdings"/>
                </a:rPr>
                <a:t>Min. </a:t>
              </a:r>
              <a:r>
                <a:rPr lang="en-US" sz="1200" b="1" dirty="0">
                  <a:sym typeface="Wingdings"/>
                </a:rPr>
                <a:t>duration of activation</a:t>
              </a:r>
              <a:r>
                <a:rPr lang="en-US" sz="1200" dirty="0">
                  <a:sym typeface="Wingdings"/>
                </a:rPr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Plant efficiency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>
                  <a:sym typeface="Wingdings"/>
                </a:rPr>
                <a:t>Min. delay between activations</a:t>
              </a:r>
              <a:r>
                <a:rPr lang="en-US" sz="1200" dirty="0" smtClean="0">
                  <a:sym typeface="Wingdings"/>
                </a:rPr>
                <a:t>:  </a:t>
              </a:r>
              <a:r>
                <a:rPr lang="en-US" sz="1200" dirty="0">
                  <a:solidFill>
                    <a:srgbClr val="0070C0"/>
                  </a:solidFill>
                  <a:sym typeface="Wingdings"/>
                </a:rPr>
                <a:t>Avoiding wear &amp;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tear; cool-down and warm-up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>
                  <a:sym typeface="Wingdings"/>
                </a:rPr>
                <a:t>Integral</a:t>
              </a:r>
              <a:r>
                <a:rPr lang="en-US" sz="1200" dirty="0" smtClean="0">
                  <a:sym typeface="Wingdings"/>
                </a:rPr>
                <a:t>:  </a:t>
              </a:r>
              <a:r>
                <a:rPr lang="en-US" sz="1200" dirty="0">
                  <a:solidFill>
                    <a:srgbClr val="0070C0"/>
                  </a:solidFill>
                  <a:sym typeface="Wingdings"/>
                </a:rPr>
                <a:t>Electric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 storage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779305" y="2003282"/>
              <a:ext cx="2756644" cy="3015683"/>
            </a:xfrm>
            <a:prstGeom prst="roundRect">
              <a:avLst>
                <a:gd name="adj" fmla="val 8977"/>
              </a:avLst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7183" y="5504189"/>
              <a:ext cx="32217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Implication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Series factory lines</a:t>
              </a:r>
              <a:endParaRPr lang="en-US" sz="1200" dirty="0" smtClean="0">
                <a:solidFill>
                  <a:srgbClr val="0070C0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Exclusive Choice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Parallel factory lines</a:t>
              </a:r>
              <a:endParaRPr lang="en-US" sz="1200" dirty="0" smtClean="0">
                <a:solidFill>
                  <a:srgbClr val="0070C0"/>
                </a:solidFill>
              </a:endParaRPr>
            </a:p>
            <a:p>
              <a:pPr marL="285750" indent="-285750">
                <a:buFont typeface="Arial" charset="0"/>
                <a:buChar char="•"/>
              </a:pPr>
              <a:r>
                <a:rPr lang="en-US" sz="1200" b="1" dirty="0" smtClean="0"/>
                <a:t>Deferability</a:t>
              </a:r>
              <a:r>
                <a:rPr lang="en-US" sz="1200" dirty="0" smtClean="0"/>
                <a:t>: </a:t>
              </a:r>
              <a:r>
                <a:rPr lang="en-US" sz="1200" dirty="0" smtClean="0">
                  <a:sym typeface="Wingdings"/>
                </a:rPr>
                <a:t> </a:t>
              </a:r>
              <a:r>
                <a:rPr lang="en-US" sz="1200" dirty="0" smtClean="0">
                  <a:solidFill>
                    <a:srgbClr val="0070C0"/>
                  </a:solidFill>
                  <a:sym typeface="Wingdings"/>
                </a:rPr>
                <a:t>Wet appliances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00396" y="5403141"/>
              <a:ext cx="3899823" cy="781227"/>
            </a:xfrm>
            <a:prstGeom prst="roundRect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74021" y="5240893"/>
              <a:ext cx="230608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sz="1400" dirty="0">
                  <a:solidFill>
                    <a:prstClr val="black"/>
                  </a:solidFill>
                </a:rPr>
                <a:t>Logical constraints (Inter-bid)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81659" y="1834030"/>
              <a:ext cx="21519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sz="1200" dirty="0">
                  <a:solidFill>
                    <a:prstClr val="black"/>
                  </a:solidFill>
                </a:rPr>
                <a:t>Temporal constraints (Intra-bid</a:t>
              </a:r>
              <a:r>
                <a:rPr lang="en-US" sz="1200" dirty="0" smtClean="0">
                  <a:solidFill>
                    <a:prstClr val="black"/>
                  </a:solidFill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805660" y="1764087"/>
              <a:ext cx="3909536" cy="3153287"/>
            </a:xfrm>
            <a:prstGeom prst="rect">
              <a:avLst/>
            </a:prstGeom>
            <a:ln>
              <a:solidFill>
                <a:srgbClr val="535F6B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6913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Key market design ingredients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30220" y="1612485"/>
            <a:ext cx="8378654" cy="4523444"/>
            <a:chOff x="330220" y="1612485"/>
            <a:chExt cx="8378654" cy="4523444"/>
          </a:xfrm>
        </p:grpSpPr>
        <p:sp>
          <p:nvSpPr>
            <p:cNvPr id="9" name="Rounded Rectangle 8"/>
            <p:cNvSpPr/>
            <p:nvPr/>
          </p:nvSpPr>
          <p:spPr>
            <a:xfrm>
              <a:off x="330220" y="2582901"/>
              <a:ext cx="1800200" cy="641779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Bidding Dimension</a:t>
              </a:r>
              <a:endParaRPr lang="fr-BE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30220" y="4523733"/>
              <a:ext cx="1800200" cy="641779"/>
            </a:xfrm>
            <a:prstGeom prst="round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Clearing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0220" y="3553317"/>
              <a:ext cx="1800200" cy="641779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Network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0220" y="5494150"/>
              <a:ext cx="1800200" cy="641779"/>
            </a:xfrm>
            <a:prstGeom prst="round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dirty="0" smtClean="0"/>
                <a:t>Pricing</a:t>
              </a:r>
            </a:p>
            <a:p>
              <a:pPr algn="ctr"/>
              <a:r>
                <a:rPr lang="fr-BE" dirty="0" smtClean="0"/>
                <a:t>Dimension</a:t>
              </a:r>
              <a:endParaRPr lang="fr-B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72070" y="2603071"/>
              <a:ext cx="6414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How market actors can bid ? What market products are proposed?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72070" y="1639378"/>
              <a:ext cx="6414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What are the the market clearing frequency, time step and horizon ?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72070" y="3566764"/>
              <a:ext cx="64147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/>
                <a:t>How network constraints are taken into account in the market clearing ?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2070" y="5494150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price is paid to the activated bids ? </a:t>
              </a:r>
              <a:endParaRPr lang="en-US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30220" y="1612485"/>
              <a:ext cx="1800200" cy="64177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BE" smtClean="0"/>
                <a:t>Timing Dimension</a:t>
              </a:r>
              <a:endParaRPr lang="fr-B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72070" y="4530457"/>
              <a:ext cx="6436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indent="-342900"/>
              <a:r>
                <a:rPr lang="en-US" dirty="0" smtClean="0"/>
                <a:t>What are the objectives of the market clearing ? 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51460" y="1466264"/>
            <a:ext cx="8641080" cy="1945318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05740" y="4354830"/>
            <a:ext cx="8641080" cy="186309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547A-2DC6-4993-A8A2-ED5E29B9F922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6" name="Connettore 1 4"/>
          <p:cNvCxnSpPr/>
          <p:nvPr/>
        </p:nvCxnSpPr>
        <p:spPr>
          <a:xfrm>
            <a:off x="287524" y="1033859"/>
            <a:ext cx="8676964" cy="0"/>
          </a:xfrm>
          <a:prstGeom prst="line">
            <a:avLst/>
          </a:prstGeom>
          <a:ln w="5715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>
            <a:spLocks noGrp="1"/>
          </p:cNvSpPr>
          <p:nvPr>
            <p:ph type="title"/>
          </p:nvPr>
        </p:nvSpPr>
        <p:spPr>
          <a:xfrm>
            <a:off x="251520" y="537360"/>
            <a:ext cx="8229600" cy="493841"/>
          </a:xfrm>
        </p:spPr>
        <p:txBody>
          <a:bodyPr>
            <a:noAutofit/>
          </a:bodyPr>
          <a:lstStyle/>
          <a:p>
            <a:pPr algn="l"/>
            <a:r>
              <a:rPr lang="en-US" sz="2000" dirty="0"/>
              <a:t>Market Design: Network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1414152"/>
            <a:ext cx="8803484" cy="4952043"/>
            <a:chOff x="0" y="1414152"/>
            <a:chExt cx="8803484" cy="4952043"/>
          </a:xfrm>
        </p:grpSpPr>
        <p:sp>
          <p:nvSpPr>
            <p:cNvPr id="8" name="TextBox 7"/>
            <p:cNvSpPr txBox="1"/>
            <p:nvPr/>
          </p:nvSpPr>
          <p:spPr>
            <a:xfrm>
              <a:off x="0" y="6104585"/>
              <a:ext cx="40991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aseline="30000" dirty="0" smtClean="0">
                  <a:solidFill>
                    <a:srgbClr val="535F6B"/>
                  </a:solidFill>
                </a:rPr>
                <a:t>1</a:t>
              </a:r>
              <a:r>
                <a:rPr lang="en-US" sz="1100" dirty="0" smtClean="0">
                  <a:solidFill>
                    <a:srgbClr val="535F6B"/>
                  </a:solidFill>
                </a:rPr>
                <a:t> Photo source: Technical University of Munich (</a:t>
              </a:r>
              <a:r>
                <a:rPr lang="en-US" sz="1100" i="1" dirty="0" smtClean="0">
                  <a:solidFill>
                    <a:srgbClr val="535F6B"/>
                  </a:solidFill>
                </a:rPr>
                <a:t>http</a:t>
              </a:r>
              <a:r>
                <a:rPr lang="en-US" sz="1100" i="1" dirty="0">
                  <a:solidFill>
                    <a:srgbClr val="535F6B"/>
                  </a:solidFill>
                </a:rPr>
                <a:t>://</a:t>
              </a:r>
              <a:r>
                <a:rPr lang="en-US" sz="1100" i="1" dirty="0" err="1" smtClean="0">
                  <a:solidFill>
                    <a:srgbClr val="535F6B"/>
                  </a:solidFill>
                </a:rPr>
                <a:t>ens.ei.tum.de</a:t>
              </a:r>
              <a:r>
                <a:rPr lang="en-US" sz="1100" dirty="0" smtClean="0">
                  <a:solidFill>
                    <a:srgbClr val="535F6B"/>
                  </a:solidFill>
                </a:rPr>
                <a:t>)</a:t>
              </a:r>
              <a:endParaRPr lang="en-US" sz="1100" dirty="0">
                <a:solidFill>
                  <a:srgbClr val="535F6B"/>
                </a:solidFill>
              </a:endParaRPr>
            </a:p>
          </p:txBody>
        </p:sp>
        <p:sp>
          <p:nvSpPr>
            <p:cNvPr id="9" name="Cross 8"/>
            <p:cNvSpPr/>
            <p:nvPr/>
          </p:nvSpPr>
          <p:spPr>
            <a:xfrm>
              <a:off x="4278075" y="3163438"/>
              <a:ext cx="541976" cy="541976"/>
            </a:xfrm>
            <a:prstGeom prst="plus">
              <a:avLst>
                <a:gd name="adj" fmla="val 43106"/>
              </a:avLst>
            </a:prstGeom>
            <a:ln w="9525"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96214" y="1598820"/>
              <a:ext cx="3880876" cy="3763797"/>
            </a:xfrm>
            <a:prstGeom prst="roundRect">
              <a:avLst>
                <a:gd name="adj" fmla="val 885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921036" y="1598818"/>
              <a:ext cx="3882448" cy="3763799"/>
            </a:xfrm>
            <a:prstGeom prst="roundRect">
              <a:avLst>
                <a:gd name="adj" fmla="val 7701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99143" y="1414152"/>
              <a:ext cx="18104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Transmission grid</a:t>
              </a:r>
              <a:endParaRPr lang="en-US" baseline="30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55080" y="1414152"/>
              <a:ext cx="20928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MV distribution grid</a:t>
              </a:r>
              <a:endParaRPr lang="en-US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402" y="1798455"/>
              <a:ext cx="2901855" cy="2198977"/>
            </a:xfrm>
            <a:prstGeom prst="rect">
              <a:avLst/>
            </a:prstGeom>
            <a:ln w="6350" cap="sq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hotocopy/>
                      </a14:imgEffect>
                      <a14:imgEffect>
                        <a14:saturation sat="40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332" y="1798455"/>
              <a:ext cx="2901855" cy="2204821"/>
            </a:xfrm>
            <a:prstGeom prst="rect">
              <a:avLst/>
            </a:prstGeom>
            <a:ln w="6350" cap="sq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544288" y="4955046"/>
              <a:ext cx="3320143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994152" y="4808452"/>
              <a:ext cx="35298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LP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69503" y="4804474"/>
              <a:ext cx="8165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AC (NLP)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2181" y="4693436"/>
              <a:ext cx="712955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smtClean="0"/>
                <a:t>Copper plate</a:t>
              </a:r>
              <a:endParaRPr lang="en-US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152466" y="4693436"/>
              <a:ext cx="3463892" cy="523220"/>
              <a:chOff x="522181" y="4410400"/>
              <a:chExt cx="3463892" cy="523220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544288" y="4672010"/>
                <a:ext cx="3320143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2273864" y="4525417"/>
                <a:ext cx="57819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SOCP</a:t>
                </a:r>
                <a:endParaRPr lang="en-US" sz="14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623487" y="4525416"/>
                <a:ext cx="35298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LP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169503" y="4521438"/>
                <a:ext cx="81657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AC (NLP)</a:t>
                </a:r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22181" y="4410400"/>
                <a:ext cx="712955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Copper plate</a:t>
                </a:r>
                <a:endParaRPr lang="en-US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223871" y="4082444"/>
              <a:ext cx="2213710" cy="309391"/>
              <a:chOff x="2524220" y="5170843"/>
              <a:chExt cx="2213710" cy="546338"/>
            </a:xfrm>
            <a:solidFill>
              <a:srgbClr val="8CBB13"/>
            </a:solidFill>
          </p:grpSpPr>
          <p:sp>
            <p:nvSpPr>
              <p:cNvPr id="41" name="Triangle 40"/>
              <p:cNvSpPr/>
              <p:nvPr/>
            </p:nvSpPr>
            <p:spPr>
              <a:xfrm rot="5400000">
                <a:off x="4361492" y="5340742"/>
                <a:ext cx="546338" cy="206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524220" y="5242625"/>
                <a:ext cx="2025998" cy="4027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+ Accuracy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223871" y="4408451"/>
              <a:ext cx="2213710" cy="309391"/>
              <a:chOff x="2524220" y="5170843"/>
              <a:chExt cx="2213710" cy="546338"/>
            </a:xfrm>
            <a:solidFill>
              <a:srgbClr val="E58229"/>
            </a:solidFill>
          </p:grpSpPr>
          <p:sp>
            <p:nvSpPr>
              <p:cNvPr id="39" name="Triangle 38"/>
              <p:cNvSpPr/>
              <p:nvPr/>
            </p:nvSpPr>
            <p:spPr>
              <a:xfrm rot="5400000">
                <a:off x="4361492" y="5340742"/>
                <a:ext cx="546338" cy="20653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524220" y="5242625"/>
                <a:ext cx="2025998" cy="40277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+ Numerical Complexity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855080" y="4099815"/>
              <a:ext cx="2213710" cy="309391"/>
              <a:chOff x="2524220" y="5170843"/>
              <a:chExt cx="2213710" cy="546338"/>
            </a:xfrm>
            <a:solidFill>
              <a:srgbClr val="8CBB13"/>
            </a:solidFill>
          </p:grpSpPr>
          <p:sp>
            <p:nvSpPr>
              <p:cNvPr id="37" name="Triangle 36"/>
              <p:cNvSpPr/>
              <p:nvPr/>
            </p:nvSpPr>
            <p:spPr>
              <a:xfrm rot="5400000">
                <a:off x="4361492" y="5340742"/>
                <a:ext cx="546338" cy="20653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524220" y="5242625"/>
                <a:ext cx="2025998" cy="4027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+ Accuracy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855080" y="4426249"/>
              <a:ext cx="2213710" cy="309391"/>
              <a:chOff x="2524220" y="5170843"/>
              <a:chExt cx="2213710" cy="546338"/>
            </a:xfrm>
            <a:solidFill>
              <a:srgbClr val="E58229"/>
            </a:solidFill>
          </p:grpSpPr>
          <p:sp>
            <p:nvSpPr>
              <p:cNvPr id="35" name="Triangle 34"/>
              <p:cNvSpPr/>
              <p:nvPr/>
            </p:nvSpPr>
            <p:spPr>
              <a:xfrm rot="5400000">
                <a:off x="4361492" y="5340742"/>
                <a:ext cx="546338" cy="206539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524220" y="5242625"/>
                <a:ext cx="2025998" cy="40277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</a:rPr>
                  <a:t>+ Numerical Complexity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719984" y="1811539"/>
              <a:ext cx="2706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endParaRPr lang="en-US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027903" y="4776495"/>
              <a:ext cx="5406048" cy="1288173"/>
              <a:chOff x="2027903" y="4776495"/>
              <a:chExt cx="5406048" cy="1288173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3280348" y="5756891"/>
                <a:ext cx="25374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SOCP Problem (Convex)</a:t>
                </a:r>
                <a:endParaRPr lang="en-US" sz="1400" dirty="0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2027903" y="4776495"/>
                <a:ext cx="5406048" cy="1012610"/>
                <a:chOff x="2027903" y="4776495"/>
                <a:chExt cx="5406048" cy="1012610"/>
              </a:xfrm>
            </p:grpSpPr>
            <p:sp>
              <p:nvSpPr>
                <p:cNvPr id="29" name="Rounded Rectangle 28"/>
                <p:cNvSpPr/>
                <p:nvPr/>
              </p:nvSpPr>
              <p:spPr>
                <a:xfrm>
                  <a:off x="6935402" y="4776495"/>
                  <a:ext cx="498549" cy="335756"/>
                </a:xfrm>
                <a:prstGeom prst="roundRect">
                  <a:avLst>
                    <a:gd name="adj" fmla="val 33789"/>
                  </a:avLst>
                </a:prstGeom>
                <a:noFill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ounded Rectangle 29"/>
                <p:cNvSpPr/>
                <p:nvPr/>
              </p:nvSpPr>
              <p:spPr>
                <a:xfrm>
                  <a:off x="2027903" y="4787168"/>
                  <a:ext cx="281417" cy="335756"/>
                </a:xfrm>
                <a:prstGeom prst="roundRect">
                  <a:avLst>
                    <a:gd name="adj" fmla="val 33789"/>
                  </a:avLst>
                </a:prstGeom>
                <a:noFill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158409" y="5503392"/>
                  <a:ext cx="5034836" cy="17755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184676" y="5112251"/>
                  <a:ext cx="0" cy="396959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2168612" y="5122924"/>
                  <a:ext cx="0" cy="380468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>
                  <a:off x="4549063" y="5517383"/>
                  <a:ext cx="5255" cy="271722"/>
                </a:xfrm>
                <a:prstGeom prst="line">
                  <a:avLst/>
                </a:prstGeom>
                <a:ln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26463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martNet-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Smart Net End Slides">
  <a:themeElements>
    <a:clrScheme name="Custom 2">
      <a:dk1>
        <a:sysClr val="windowText" lastClr="000000"/>
      </a:dk1>
      <a:lt1>
        <a:sysClr val="window" lastClr="FFFFFF"/>
      </a:lt1>
      <a:dk2>
        <a:srgbClr val="3D72C4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32145</TotalTime>
  <Words>1700</Words>
  <Application>Microsoft Macintosh PowerPoint</Application>
  <PresentationFormat>On-screen Show (4:3)</PresentationFormat>
  <Paragraphs>316</Paragraphs>
  <Slides>19</Slides>
  <Notes>5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.PingFangSC-Regular</vt:lpstr>
      <vt:lpstr>Calibri</vt:lpstr>
      <vt:lpstr>Calibri Light</vt:lpstr>
      <vt:lpstr>Wingdings</vt:lpstr>
      <vt:lpstr>Arial</vt:lpstr>
      <vt:lpstr>Tema di Office</vt:lpstr>
      <vt:lpstr>SmartNet-presentation template</vt:lpstr>
      <vt:lpstr>End Slide</vt:lpstr>
      <vt:lpstr>Smart Net End Slides</vt:lpstr>
      <vt:lpstr>Advanced market schemes for allowing ancillary services from distribution networks</vt:lpstr>
      <vt:lpstr>Market architecture for TSO-DSO coordination schemes</vt:lpstr>
      <vt:lpstr>Key market design ingredients</vt:lpstr>
      <vt:lpstr>Key market design ingredients</vt:lpstr>
      <vt:lpstr>Market Design: Timing</vt:lpstr>
      <vt:lpstr>Key market design ingredients</vt:lpstr>
      <vt:lpstr>Market Design: Products</vt:lpstr>
      <vt:lpstr>Key market design ingredients</vt:lpstr>
      <vt:lpstr>Market Design: Network</vt:lpstr>
      <vt:lpstr>Key market design ingredients</vt:lpstr>
      <vt:lpstr>Market Design: Objective</vt:lpstr>
      <vt:lpstr>Key market design ingredients</vt:lpstr>
      <vt:lpstr>Market Design: Pricing</vt:lpstr>
      <vt:lpstr>Summary</vt:lpstr>
      <vt:lpstr>Decentralized vs Centralized Market architecture</vt:lpstr>
      <vt:lpstr>Challenges and next steps</vt:lpstr>
      <vt:lpstr>PowerPoint Presentation</vt:lpstr>
      <vt:lpstr>Market Design: Objective</vt:lpstr>
      <vt:lpstr>Market Design: Pricing</vt:lpstr>
    </vt:vector>
  </TitlesOfParts>
  <Company>RSE SpA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Gianluigi Migliavacca</dc:creator>
  <cp:lastModifiedBy>GL (N-SIDE)</cp:lastModifiedBy>
  <cp:revision>733</cp:revision>
  <cp:lastPrinted>2016-06-30T12:28:01Z</cp:lastPrinted>
  <dcterms:created xsi:type="dcterms:W3CDTF">2016-01-08T09:21:56Z</dcterms:created>
  <dcterms:modified xsi:type="dcterms:W3CDTF">2017-06-19T14:32:11Z</dcterms:modified>
</cp:coreProperties>
</file>