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2">
  <p:sldMasterIdLst>
    <p:sldMasterId id="2147483660" r:id="rId1"/>
    <p:sldMasterId id="2147483648" r:id="rId2"/>
    <p:sldMasterId id="2147483665" r:id="rId3"/>
  </p:sldMasterIdLst>
  <p:notesMasterIdLst>
    <p:notesMasterId r:id="rId21"/>
  </p:notesMasterIdLst>
  <p:handoutMasterIdLst>
    <p:handoutMasterId r:id="rId22"/>
  </p:handoutMasterIdLst>
  <p:sldIdLst>
    <p:sldId id="259" r:id="rId4"/>
    <p:sldId id="264" r:id="rId5"/>
    <p:sldId id="277" r:id="rId6"/>
    <p:sldId id="262" r:id="rId7"/>
    <p:sldId id="270" r:id="rId8"/>
    <p:sldId id="268" r:id="rId9"/>
    <p:sldId id="271" r:id="rId10"/>
    <p:sldId id="272" r:id="rId11"/>
    <p:sldId id="273" r:id="rId12"/>
    <p:sldId id="274" r:id="rId13"/>
    <p:sldId id="278" r:id="rId14"/>
    <p:sldId id="280" r:id="rId15"/>
    <p:sldId id="279" r:id="rId16"/>
    <p:sldId id="275" r:id="rId17"/>
    <p:sldId id="276" r:id="rId18"/>
    <p:sldId id="263" r:id="rId19"/>
    <p:sldId id="265"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13" autoAdjust="0"/>
    <p:restoredTop sz="83771" autoAdjust="0"/>
  </p:normalViewPr>
  <p:slideViewPr>
    <p:cSldViewPr snapToGrid="0" snapToObjects="1">
      <p:cViewPr>
        <p:scale>
          <a:sx n="100" d="100"/>
          <a:sy n="100" d="100"/>
        </p:scale>
        <p:origin x="-1944"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88" d="100"/>
          <a:sy n="88" d="100"/>
        </p:scale>
        <p:origin x="-3870"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28AC830-07A0-EE48-A53B-A9256EC4A3D2}" type="datetimeFigureOut">
              <a:rPr lang="en-US" smtClean="0"/>
              <a:t>6/19/2017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A72FB3F-43AB-6246-B8CF-5A537ADE9AA8}" type="slidenum">
              <a:rPr lang="en-US" smtClean="0"/>
              <a:t>‹#›</a:t>
            </a:fld>
            <a:endParaRPr lang="en-US"/>
          </a:p>
        </p:txBody>
      </p:sp>
    </p:spTree>
    <p:extLst>
      <p:ext uri="{BB962C8B-B14F-4D97-AF65-F5344CB8AC3E}">
        <p14:creationId xmlns:p14="http://schemas.microsoft.com/office/powerpoint/2010/main" val="14029213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E4ECB8F-5920-9F46-AA99-E58ED7EEFF9B}" type="datetimeFigureOut">
              <a:rPr lang="en-US" smtClean="0"/>
              <a:t>6/19/2017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E9AFE91-64A4-C240-A83E-30D2D66299BC}" type="slidenum">
              <a:rPr lang="en-US" smtClean="0"/>
              <a:t>‹#›</a:t>
            </a:fld>
            <a:endParaRPr lang="en-US"/>
          </a:p>
        </p:txBody>
      </p:sp>
    </p:spTree>
    <p:extLst>
      <p:ext uri="{BB962C8B-B14F-4D97-AF65-F5344CB8AC3E}">
        <p14:creationId xmlns:p14="http://schemas.microsoft.com/office/powerpoint/2010/main" val="106345341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Within </a:t>
            </a:r>
            <a:r>
              <a:rPr lang="en-US" sz="1200" kern="1200" dirty="0" err="1" smtClean="0">
                <a:solidFill>
                  <a:schemeClr val="tx1"/>
                </a:solidFill>
                <a:effectLst/>
                <a:latin typeface="+mn-lt"/>
                <a:ea typeface="+mn-ea"/>
                <a:cs typeface="+mn-cs"/>
              </a:rPr>
              <a:t>SmartNet</a:t>
            </a:r>
            <a:r>
              <a:rPr lang="en-US" sz="1200" kern="1200" dirty="0" smtClean="0">
                <a:solidFill>
                  <a:schemeClr val="tx1"/>
                </a:solidFill>
                <a:effectLst/>
                <a:latin typeface="+mn-lt"/>
                <a:ea typeface="+mn-ea"/>
                <a:cs typeface="+mn-cs"/>
              </a:rPr>
              <a:t> an use case is defined as “the provision of a service, within the framework of a certain coordination scheme, from one actor to another actor”.</a:t>
            </a:r>
          </a:p>
          <a:p>
            <a:endParaRPr lang="en-US" sz="1200" kern="1200" dirty="0" smtClean="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Analysis of internal and external aspects of coordination schemes, taking into account the different phases of procurement, and activation of flexibility-based services. </a:t>
            </a:r>
            <a:endParaRPr lang="nl-BE" sz="1200" kern="1200" dirty="0" smtClean="0">
              <a:solidFill>
                <a:schemeClr val="tx1"/>
              </a:solidFill>
              <a:effectLst/>
              <a:latin typeface="+mn-lt"/>
              <a:ea typeface="+mn-ea"/>
              <a:cs typeface="+mn-cs"/>
            </a:endParaRPr>
          </a:p>
          <a:p>
            <a:endParaRPr lang="nl-BE" dirty="0" smtClean="0"/>
          </a:p>
          <a:p>
            <a:r>
              <a:rPr lang="en-US" sz="1200" kern="1200" dirty="0" smtClean="0">
                <a:solidFill>
                  <a:schemeClr val="tx1"/>
                </a:solidFill>
                <a:effectLst/>
                <a:latin typeface="+mn-lt"/>
                <a:ea typeface="+mn-ea"/>
                <a:cs typeface="+mn-cs"/>
              </a:rPr>
              <a:t>Each coordination scheme is characterized by a set of roles, taken up by TSOs, DSOs and other market players, and a market design, in line with these roles. The distinction between roles is essential as the increased need for coordination between network operators should not create any confusion in allocating respective roles and responsibilities [5]. </a:t>
            </a:r>
            <a:endParaRPr lang="nl-BE"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 role is defined as an intended behavior of a specific market party which is unique and cannot be shared. Each role has certain responsibilities inherent to the role. A role defines how one market party interacts with another market party during a certain transaction [22]. </a:t>
            </a:r>
            <a:endParaRPr lang="nl-BE" sz="1200" kern="1200" dirty="0" smtClean="0">
              <a:solidFill>
                <a:schemeClr val="tx1"/>
              </a:solidFill>
              <a:effectLst/>
              <a:latin typeface="+mn-lt"/>
              <a:ea typeface="+mn-ea"/>
              <a:cs typeface="+mn-cs"/>
            </a:endParaRPr>
          </a:p>
          <a:p>
            <a:endParaRPr lang="nl-BE" dirty="0"/>
          </a:p>
        </p:txBody>
      </p:sp>
      <p:sp>
        <p:nvSpPr>
          <p:cNvPr id="4" name="Slide Number Placeholder 3"/>
          <p:cNvSpPr>
            <a:spLocks noGrp="1"/>
          </p:cNvSpPr>
          <p:nvPr>
            <p:ph type="sldNum" sz="quarter" idx="10"/>
          </p:nvPr>
        </p:nvSpPr>
        <p:spPr/>
        <p:txBody>
          <a:bodyPr/>
          <a:lstStyle/>
          <a:p>
            <a:fld id="{1E9AFE91-64A4-C240-A83E-30D2D66299BC}" type="slidenum">
              <a:rPr lang="en-US" smtClean="0"/>
              <a:t>4</a:t>
            </a:fld>
            <a:endParaRPr lang="en-US"/>
          </a:p>
        </p:txBody>
      </p:sp>
    </p:spTree>
    <p:extLst>
      <p:ext uri="{BB962C8B-B14F-4D97-AF65-F5344CB8AC3E}">
        <p14:creationId xmlns:p14="http://schemas.microsoft.com/office/powerpoint/2010/main" val="32745923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Characteristics</a:t>
            </a:r>
            <a:endParaRPr lang="nl-BE"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Market design</a:t>
            </a:r>
            <a:endParaRPr lang="nl-BE"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There is one common market for ancillary services, operated by the TSO, for both resources connected at transmission and distribution level. There is no separate local market.</a:t>
            </a:r>
            <a:endParaRPr lang="nl-BE"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TSO role</a:t>
            </a:r>
            <a:endParaRPr lang="nl-BE"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TSO is responsible for the operation of its own market for ancillary services. DSO constraints are not explicitly taken into account. A separate process (system prequalification) could be installed to guarantee that the activation of resources from the distribution grid by the TSO does not cause additional constraints at the DSO-grid (e.g. congestion).</a:t>
            </a:r>
            <a:endParaRPr lang="nl-BE"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DSO role</a:t>
            </a:r>
            <a:endParaRPr lang="nl-BE"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DSO is not involved in the procurement and activation process of AS by the TSO, except in the case that a process of system prequalification might be installed. The DSO is not procuring local flexibilities in real-time or near to real-time.</a:t>
            </a:r>
            <a:endParaRPr lang="nl-BE"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general process of prequalification could be divided in two separate processes: technical prequalification and system prequalification). A technical prequalification validates the technical requirements of a unit that wants to participate to the AS market. System prequalification is defined as an up-front process where the DSO validates the participation of DER to the flexibility market, under the condition that it does not violate local grid constraints. More detailed information related to system prequalification can be found in section 4.3. </a:t>
            </a:r>
            <a:endParaRPr lang="nl-BE" sz="1200" kern="1200" dirty="0" smtClean="0">
              <a:solidFill>
                <a:schemeClr val="tx1"/>
              </a:solidFill>
              <a:effectLst/>
              <a:latin typeface="+mn-lt"/>
              <a:ea typeface="+mn-ea"/>
              <a:cs typeface="+mn-cs"/>
            </a:endParaRPr>
          </a:p>
          <a:p>
            <a:endParaRPr lang="nl-BE" dirty="0"/>
          </a:p>
        </p:txBody>
      </p:sp>
      <p:sp>
        <p:nvSpPr>
          <p:cNvPr id="4" name="Slide Number Placeholder 3"/>
          <p:cNvSpPr>
            <a:spLocks noGrp="1"/>
          </p:cNvSpPr>
          <p:nvPr>
            <p:ph type="sldNum" sz="quarter" idx="10"/>
          </p:nvPr>
        </p:nvSpPr>
        <p:spPr/>
        <p:txBody>
          <a:bodyPr/>
          <a:lstStyle/>
          <a:p>
            <a:fld id="{1E9AFE91-64A4-C240-A83E-30D2D66299BC}" type="slidenum">
              <a:rPr lang="en-US" smtClean="0"/>
              <a:t>6</a:t>
            </a:fld>
            <a:endParaRPr lang="en-US"/>
          </a:p>
        </p:txBody>
      </p:sp>
    </p:spTree>
    <p:extLst>
      <p:ext uri="{BB962C8B-B14F-4D97-AF65-F5344CB8AC3E}">
        <p14:creationId xmlns:p14="http://schemas.microsoft.com/office/powerpoint/2010/main" val="6163925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Characteristics</a:t>
            </a:r>
            <a:endParaRPr lang="nl-BE"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Market design:</a:t>
            </a:r>
            <a:endParaRPr lang="nl-BE"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There is a separate local market managed by the DSO. Resources from the DSO grid can only be offered to the TSO via the DSO/local market and after the DSO has selected resources needed to solve local congestion. The DSO aggregates and transfers bids to the AS market, operated by the TSO. The DSO assures that only bids respecting the DSO grid constraints can take part in the AS market.</a:t>
            </a:r>
            <a:endParaRPr lang="nl-BE"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Role of TSO:</a:t>
            </a:r>
            <a:endParaRPr lang="nl-BE"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TSO is responsible for the operation of its own market for ancillary services, where both resources from the transmission grid and resources from the distribution grid (after aggregation by the DSO) can take part.</a:t>
            </a:r>
            <a:endParaRPr lang="nl-BE"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Role of the DSO:</a:t>
            </a:r>
            <a:endParaRPr lang="nl-BE"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DSO is the operator of a local market for flexibility. The DSO clears the market, select the necessary bids for local use, and aggregates and transfers the remaining bids to the TSO-market.</a:t>
            </a:r>
            <a:endParaRPr lang="nl-BE" sz="1200" kern="1200" dirty="0" smtClean="0">
              <a:solidFill>
                <a:schemeClr val="tx1"/>
              </a:solidFill>
              <a:effectLst/>
              <a:latin typeface="+mn-lt"/>
              <a:ea typeface="+mn-ea"/>
              <a:cs typeface="+mn-cs"/>
            </a:endParaRPr>
          </a:p>
          <a:p>
            <a:endParaRPr lang="nl-BE" dirty="0"/>
          </a:p>
        </p:txBody>
      </p:sp>
      <p:sp>
        <p:nvSpPr>
          <p:cNvPr id="4" name="Slide Number Placeholder 3"/>
          <p:cNvSpPr>
            <a:spLocks noGrp="1"/>
          </p:cNvSpPr>
          <p:nvPr>
            <p:ph type="sldNum" sz="quarter" idx="10"/>
          </p:nvPr>
        </p:nvSpPr>
        <p:spPr/>
        <p:txBody>
          <a:bodyPr/>
          <a:lstStyle/>
          <a:p>
            <a:fld id="{1E9AFE91-64A4-C240-A83E-30D2D66299BC}" type="slidenum">
              <a:rPr lang="en-US" smtClean="0"/>
              <a:t>7</a:t>
            </a:fld>
            <a:endParaRPr lang="en-US"/>
          </a:p>
        </p:txBody>
      </p:sp>
    </p:spTree>
    <p:extLst>
      <p:ext uri="{BB962C8B-B14F-4D97-AF65-F5344CB8AC3E}">
        <p14:creationId xmlns:p14="http://schemas.microsoft.com/office/powerpoint/2010/main" val="6163925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Characteristics</a:t>
            </a:r>
            <a:endParaRPr lang="nl-BE"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Market design:</a:t>
            </a:r>
            <a:endParaRPr lang="nl-BE"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There is an AS market for resources connected at TSO-grid, managed by the TSO. There is a separate local market for resources connected at the DSO-grid, managed by the DSO. Resources from the DSO grid cannot be offered to the TSO-grid. DSO constraints are integrated in the market clearing process.</a:t>
            </a:r>
            <a:endParaRPr lang="nl-BE"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Role of TSO: </a:t>
            </a:r>
            <a:endParaRPr lang="nl-BE"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TSO is the operator of the AS market, limited to resources connected at the transmission level. The TSO is responsible for the balancing of the transmission grid.</a:t>
            </a:r>
            <a:endParaRPr lang="nl-BE"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Role of the DSO:</a:t>
            </a:r>
            <a:endParaRPr lang="nl-BE"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DSO is the operator of a local market. The DSO contracts local flexibility for both local congestion management and balancing of the DSO-grid. The DSO is responsible for the balancing of the DSO-grid, i.e. respecting the pre-defined schedule.</a:t>
            </a:r>
            <a:endParaRPr lang="nl-BE" sz="1200" kern="1200" dirty="0" smtClean="0">
              <a:solidFill>
                <a:schemeClr val="tx1"/>
              </a:solidFill>
              <a:effectLst/>
              <a:latin typeface="+mn-lt"/>
              <a:ea typeface="+mn-ea"/>
              <a:cs typeface="+mn-cs"/>
            </a:endParaRPr>
          </a:p>
          <a:p>
            <a:endParaRPr lang="nl-BE" dirty="0"/>
          </a:p>
        </p:txBody>
      </p:sp>
      <p:sp>
        <p:nvSpPr>
          <p:cNvPr id="4" name="Slide Number Placeholder 3"/>
          <p:cNvSpPr>
            <a:spLocks noGrp="1"/>
          </p:cNvSpPr>
          <p:nvPr>
            <p:ph type="sldNum" sz="quarter" idx="10"/>
          </p:nvPr>
        </p:nvSpPr>
        <p:spPr/>
        <p:txBody>
          <a:bodyPr/>
          <a:lstStyle/>
          <a:p>
            <a:fld id="{1E9AFE91-64A4-C240-A83E-30D2D66299BC}" type="slidenum">
              <a:rPr lang="en-US" smtClean="0"/>
              <a:t>8</a:t>
            </a:fld>
            <a:endParaRPr lang="en-US"/>
          </a:p>
        </p:txBody>
      </p:sp>
    </p:spTree>
    <p:extLst>
      <p:ext uri="{BB962C8B-B14F-4D97-AF65-F5344CB8AC3E}">
        <p14:creationId xmlns:p14="http://schemas.microsoft.com/office/powerpoint/2010/main" val="6163925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Characteristics</a:t>
            </a:r>
            <a:endParaRPr lang="nl-BE"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Market design:</a:t>
            </a:r>
            <a:endParaRPr lang="nl-BE"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There is a common market for flexibilities for both TSO and DSO with both resources connected at transmission level and connected at distribution level. TSO and DSO are both responsible for the organization and operation of the market. DSO constraints are integrated in the market clearing process. Two alternatives are considered: (1) all constraints are integrated in one only optimization process that encompasses both TSO and DSO grid constraints (centralized variant), (2) a separate local DSO market for local grid constraints runs first (without commitment to the market participants) and communicates with an AS market operated by a TSO with distribution and transmission grid connected resources. The outcome of the second market communicates back to the first market to find the optimal solution to be communicated to the market participants (decentralized variant). </a:t>
            </a:r>
            <a:endParaRPr lang="nl-BE"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Role of TSO: </a:t>
            </a:r>
            <a:endParaRPr lang="nl-BE"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TSO and DSOs are jointly responsible for the market operation of the common TSO-DSO market (centralized variant) while they are jointly responsible for the final outcome of the two separate market runs (decentralized variant). The TSO is contracting AS services from both transmission and distribution . In practice, in the centralized variant, the joint responsibility could be organized by allocating the responsibility to a third party, under guidance of both TSOs and DSOs. </a:t>
            </a:r>
            <a:endParaRPr lang="nl-BE"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Role of the DSO:</a:t>
            </a:r>
            <a:endParaRPr lang="nl-BE"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TSO and DSOs are jointly responsible for the market operation of the common TSO-DSO market (centralized variant) while they are jointly responsible for the final outcome of the two separate market runs (decentralized variant). The DSO envisions AS services from distribution grid in cooperation and interaction with the TSO. </a:t>
            </a:r>
            <a:endParaRPr lang="nl-BE" sz="1200" kern="1200" dirty="0" smtClean="0">
              <a:solidFill>
                <a:schemeClr val="tx1"/>
              </a:solidFill>
              <a:effectLst/>
              <a:latin typeface="+mn-lt"/>
              <a:ea typeface="+mn-ea"/>
              <a:cs typeface="+mn-cs"/>
            </a:endParaRPr>
          </a:p>
          <a:p>
            <a:endParaRPr lang="nl-BE" dirty="0"/>
          </a:p>
        </p:txBody>
      </p:sp>
      <p:sp>
        <p:nvSpPr>
          <p:cNvPr id="4" name="Slide Number Placeholder 3"/>
          <p:cNvSpPr>
            <a:spLocks noGrp="1"/>
          </p:cNvSpPr>
          <p:nvPr>
            <p:ph type="sldNum" sz="quarter" idx="10"/>
          </p:nvPr>
        </p:nvSpPr>
        <p:spPr/>
        <p:txBody>
          <a:bodyPr/>
          <a:lstStyle/>
          <a:p>
            <a:fld id="{1E9AFE91-64A4-C240-A83E-30D2D66299BC}" type="slidenum">
              <a:rPr lang="en-US" smtClean="0"/>
              <a:t>9</a:t>
            </a:fld>
            <a:endParaRPr lang="en-US"/>
          </a:p>
        </p:txBody>
      </p:sp>
    </p:spTree>
    <p:extLst>
      <p:ext uri="{BB962C8B-B14F-4D97-AF65-F5344CB8AC3E}">
        <p14:creationId xmlns:p14="http://schemas.microsoft.com/office/powerpoint/2010/main" val="6163925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Characteristics</a:t>
            </a:r>
            <a:endParaRPr lang="nl-BE"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Market design:</a:t>
            </a:r>
            <a:endParaRPr lang="nl-BE"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common market for flexibilities is organized according to a number of discrete auctions and is operated by an independent/neutral market operator. There is no priority for TSO, DSO or CMP.  Resources are allocated to the party with the highest willingness to pay. There is no separate local market. DSO constraints are integrated in the market clearing process.</a:t>
            </a:r>
            <a:endParaRPr lang="nl-BE"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Role of TSO:</a:t>
            </a:r>
            <a:endParaRPr lang="nl-BE"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TSOs are contracting AS services in a common market. TSOs can sell previously contracted DER to the other market participants.  </a:t>
            </a:r>
            <a:endParaRPr lang="nl-BE"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Role of the DSO:</a:t>
            </a:r>
            <a:endParaRPr lang="nl-BE"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DSOs are contracting flexibilities for local purposes in a common market. DSOs can sell previously contracted DER to the other market participants.  </a:t>
            </a:r>
            <a:endParaRPr lang="nl-BE" sz="1200" kern="1200" dirty="0" smtClean="0">
              <a:solidFill>
                <a:schemeClr val="tx1"/>
              </a:solidFill>
              <a:effectLst/>
              <a:latin typeface="+mn-lt"/>
              <a:ea typeface="+mn-ea"/>
              <a:cs typeface="+mn-cs"/>
            </a:endParaRPr>
          </a:p>
          <a:p>
            <a:endParaRPr lang="nl-BE" dirty="0"/>
          </a:p>
        </p:txBody>
      </p:sp>
      <p:sp>
        <p:nvSpPr>
          <p:cNvPr id="4" name="Slide Number Placeholder 3"/>
          <p:cNvSpPr>
            <a:spLocks noGrp="1"/>
          </p:cNvSpPr>
          <p:nvPr>
            <p:ph type="sldNum" sz="quarter" idx="10"/>
          </p:nvPr>
        </p:nvSpPr>
        <p:spPr/>
        <p:txBody>
          <a:bodyPr/>
          <a:lstStyle/>
          <a:p>
            <a:fld id="{1E9AFE91-64A4-C240-A83E-30D2D66299BC}" type="slidenum">
              <a:rPr lang="en-US" smtClean="0"/>
              <a:t>10</a:t>
            </a:fld>
            <a:endParaRPr lang="en-US"/>
          </a:p>
        </p:txBody>
      </p:sp>
    </p:spTree>
    <p:extLst>
      <p:ext uri="{BB962C8B-B14F-4D97-AF65-F5344CB8AC3E}">
        <p14:creationId xmlns:p14="http://schemas.microsoft.com/office/powerpoint/2010/main" val="6163925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sz="1200" b="1" kern="1200" dirty="0" smtClean="0">
                <a:solidFill>
                  <a:schemeClr val="tx1"/>
                </a:solidFill>
                <a:effectLst/>
                <a:latin typeface="+mn-lt"/>
                <a:ea typeface="+mn-ea"/>
                <a:cs typeface="+mn-cs"/>
              </a:rPr>
              <a:t>Benefits</a:t>
            </a:r>
            <a:endParaRPr lang="nl-BE" sz="1200" kern="1200" dirty="0" smtClean="0">
              <a:solidFill>
                <a:schemeClr val="tx1"/>
              </a:solidFill>
              <a:effectLst/>
              <a:latin typeface="+mn-lt"/>
              <a:ea typeface="+mn-ea"/>
              <a:cs typeface="+mn-cs"/>
            </a:endParaRPr>
          </a:p>
          <a:p>
            <a:r>
              <a:rPr lang="nl-BE" sz="1200" b="1" kern="1200" dirty="0" err="1" smtClean="0">
                <a:solidFill>
                  <a:schemeClr val="tx1"/>
                </a:solidFill>
                <a:effectLst/>
                <a:latin typeface="+mn-lt"/>
                <a:ea typeface="+mn-ea"/>
                <a:cs typeface="+mn-cs"/>
              </a:rPr>
              <a:t>Risks</a:t>
            </a:r>
            <a:endParaRPr lang="nl-BE"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Scenario 1</a:t>
            </a:r>
            <a:endParaRPr lang="nl-BE"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(distribution constraints not considered)</a:t>
            </a:r>
            <a:endParaRPr lang="nl-BE" sz="1200" kern="1200" dirty="0" smtClean="0">
              <a:solidFill>
                <a:schemeClr val="tx1"/>
              </a:solidFill>
              <a:effectLst/>
              <a:latin typeface="+mn-lt"/>
              <a:ea typeface="+mn-ea"/>
              <a:cs typeface="+mn-cs"/>
            </a:endParaRPr>
          </a:p>
          <a:p>
            <a:r>
              <a:rPr lang="nl-BE" sz="1200" kern="1200" dirty="0" smtClean="0">
                <a:solidFill>
                  <a:schemeClr val="tx1"/>
                </a:solidFill>
                <a:effectLst/>
                <a:latin typeface="+mn-lt"/>
                <a:ea typeface="+mn-ea"/>
                <a:cs typeface="+mn-cs"/>
              </a:rPr>
              <a:t>- No </a:t>
            </a:r>
            <a:r>
              <a:rPr lang="nl-BE" sz="1200" kern="1200" dirty="0" err="1" smtClean="0">
                <a:solidFill>
                  <a:schemeClr val="tx1"/>
                </a:solidFill>
                <a:effectLst/>
                <a:latin typeface="+mn-lt"/>
                <a:ea typeface="+mn-ea"/>
                <a:cs typeface="+mn-cs"/>
              </a:rPr>
              <a:t>additional</a:t>
            </a:r>
            <a:r>
              <a:rPr lang="nl-BE" sz="1200" kern="1200" dirty="0" smtClean="0">
                <a:solidFill>
                  <a:schemeClr val="tx1"/>
                </a:solidFill>
                <a:effectLst/>
                <a:latin typeface="+mn-lt"/>
                <a:ea typeface="+mn-ea"/>
                <a:cs typeface="+mn-cs"/>
              </a:rPr>
              <a:t> </a:t>
            </a:r>
            <a:r>
              <a:rPr lang="nl-BE" sz="1200" kern="1200" dirty="0" err="1" smtClean="0">
                <a:solidFill>
                  <a:schemeClr val="tx1"/>
                </a:solidFill>
                <a:effectLst/>
                <a:latin typeface="+mn-lt"/>
                <a:ea typeface="+mn-ea"/>
                <a:cs typeface="+mn-cs"/>
              </a:rPr>
              <a:t>cost</a:t>
            </a:r>
            <a:endParaRPr lang="nl-BE"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Constraints might not be respected</a:t>
            </a:r>
            <a:endParaRPr lang="nl-BE"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Scenario 2</a:t>
            </a:r>
            <a:endParaRPr lang="nl-BE"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(DSO involved in system prequalification)</a:t>
            </a:r>
            <a:endParaRPr lang="nl-BE"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Implementation costs might be low</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 DSO grid constraints are taken into account</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 Provides more information to the DSO (enhancing grid observability)</a:t>
            </a:r>
            <a:endParaRPr lang="nl-BE"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Constraints might not be respected</a:t>
            </a:r>
            <a:endParaRPr lang="nl-BE"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Need for accurate long-term forecasts of future grid load</a:t>
            </a:r>
            <a:endParaRPr lang="nl-BE"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In order to secure the grid, safety margins taken by the DSO might be very conservative</a:t>
            </a:r>
            <a:endParaRPr lang="nl-BE"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Scenario 3</a:t>
            </a:r>
            <a:endParaRPr lang="nl-BE"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(DSO also involved after market clearing)</a:t>
            </a:r>
            <a:endParaRPr lang="nl-BE"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DSO grid constraints are always respected</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 Provides more information to the DSO (enhancing grid observability)</a:t>
            </a:r>
            <a:endParaRPr lang="nl-BE"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Mathematically not difficult to implement</a:t>
            </a:r>
            <a:endParaRPr lang="nl-BE"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Heavy operational process (manual and iterative)</a:t>
            </a:r>
            <a:endParaRPr lang="nl-BE"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Deadline of finishing the market clearing process might be endangered by this process</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 Could create uncertainty in the market as it is unclear on which base DSOs might block activations</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 Issues with transparency</a:t>
            </a:r>
            <a:endParaRPr lang="nl-BE"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Scenario 4</a:t>
            </a:r>
            <a:endParaRPr lang="nl-BE"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(Constraints integrated in market clearing)</a:t>
            </a:r>
            <a:endParaRPr lang="nl-BE"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DSO grid constraints are always respected</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 Provides more information to the DSO (enhancing grid observability)</a:t>
            </a:r>
            <a:endParaRPr lang="nl-BE"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Operational process is relatively light</a:t>
            </a:r>
            <a:endParaRPr lang="nl-BE"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No issues related to ‘neutrality’ of the DSO</a:t>
            </a:r>
            <a:endParaRPr lang="nl-BE"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Heavy mathematical process to integrate all constraints in the clearing </a:t>
            </a:r>
            <a:endParaRPr lang="nl-BE" sz="1200" kern="1200" dirty="0" smtClean="0">
              <a:solidFill>
                <a:schemeClr val="tx1"/>
              </a:solidFill>
              <a:effectLst/>
              <a:latin typeface="+mn-lt"/>
              <a:ea typeface="+mn-ea"/>
              <a:cs typeface="+mn-cs"/>
            </a:endParaRPr>
          </a:p>
          <a:p>
            <a:pPr marL="171450" indent="-171450">
              <a:buFontTx/>
              <a:buChar char="-"/>
            </a:pPr>
            <a:r>
              <a:rPr lang="en-US" sz="1200" kern="1200" dirty="0" smtClean="0">
                <a:solidFill>
                  <a:schemeClr val="tx1"/>
                </a:solidFill>
                <a:effectLst/>
                <a:latin typeface="+mn-lt"/>
                <a:ea typeface="+mn-ea"/>
                <a:cs typeface="+mn-cs"/>
              </a:rPr>
              <a:t>Need for sharing data between DSO and market operator (discussions on security and privacy of data)</a:t>
            </a:r>
            <a:br>
              <a:rPr lang="en-US" sz="1200" kern="1200" dirty="0" smtClean="0">
                <a:solidFill>
                  <a:schemeClr val="tx1"/>
                </a:solidFill>
                <a:effectLst/>
                <a:latin typeface="+mn-lt"/>
                <a:ea typeface="+mn-ea"/>
                <a:cs typeface="+mn-cs"/>
              </a:rPr>
            </a:br>
            <a:endParaRPr lang="en-US" sz="1200" kern="1200" dirty="0" smtClean="0">
              <a:solidFill>
                <a:schemeClr val="tx1"/>
              </a:solidFill>
              <a:effectLst/>
              <a:latin typeface="+mn-lt"/>
              <a:ea typeface="+mn-ea"/>
              <a:cs typeface="+mn-cs"/>
            </a:endParaRPr>
          </a:p>
          <a:p>
            <a:pPr marL="0" indent="0">
              <a:buFontTx/>
              <a:buNone/>
            </a:pPr>
            <a:endParaRPr lang="nl-BE" sz="1200" kern="1200" dirty="0" smtClean="0">
              <a:solidFill>
                <a:schemeClr val="tx1"/>
              </a:solidFill>
              <a:effectLst/>
              <a:latin typeface="+mn-lt"/>
              <a:ea typeface="+mn-ea"/>
              <a:cs typeface="+mn-cs"/>
            </a:endParaRPr>
          </a:p>
          <a:p>
            <a:endParaRPr lang="nl-BE" dirty="0"/>
          </a:p>
        </p:txBody>
      </p:sp>
      <p:sp>
        <p:nvSpPr>
          <p:cNvPr id="4" name="Slide Number Placeholder 3"/>
          <p:cNvSpPr>
            <a:spLocks noGrp="1"/>
          </p:cNvSpPr>
          <p:nvPr>
            <p:ph type="sldNum" sz="quarter" idx="10"/>
          </p:nvPr>
        </p:nvSpPr>
        <p:spPr/>
        <p:txBody>
          <a:bodyPr/>
          <a:lstStyle/>
          <a:p>
            <a:fld id="{1E9AFE91-64A4-C240-A83E-30D2D66299BC}" type="slidenum">
              <a:rPr lang="en-US" smtClean="0"/>
              <a:t>15</a:t>
            </a:fld>
            <a:endParaRPr lang="en-US"/>
          </a:p>
        </p:txBody>
      </p:sp>
    </p:spTree>
    <p:extLst>
      <p:ext uri="{BB962C8B-B14F-4D97-AF65-F5344CB8AC3E}">
        <p14:creationId xmlns:p14="http://schemas.microsoft.com/office/powerpoint/2010/main" val="6163925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8313" y="3454401"/>
            <a:ext cx="6216967" cy="1381759"/>
          </a:xfrm>
        </p:spPr>
        <p:txBody>
          <a:bodyPr anchor="t">
            <a:normAutofit/>
          </a:bodyPr>
          <a:lstStyle>
            <a:lvl1pPr algn="l">
              <a:lnSpc>
                <a:spcPct val="100000"/>
              </a:lnSpc>
              <a:defRPr sz="2400" b="0" i="0" cap="none">
                <a:solidFill>
                  <a:srgbClr val="4F81BD"/>
                </a:solidFill>
                <a:latin typeface="Calibri Light"/>
                <a:cs typeface="Calibri Light"/>
              </a:defRPr>
            </a:lvl1pPr>
          </a:lstStyle>
          <a:p>
            <a:r>
              <a:rPr lang="x-none" smtClean="0"/>
              <a:t>Click to edit Master title style</a:t>
            </a:r>
            <a:endParaRPr lang="en-US" dirty="0"/>
          </a:p>
        </p:txBody>
      </p:sp>
      <p:sp>
        <p:nvSpPr>
          <p:cNvPr id="3" name="Text Placeholder 2"/>
          <p:cNvSpPr>
            <a:spLocks noGrp="1"/>
          </p:cNvSpPr>
          <p:nvPr>
            <p:ph type="body" idx="1"/>
          </p:nvPr>
        </p:nvSpPr>
        <p:spPr>
          <a:xfrm>
            <a:off x="468313" y="4836161"/>
            <a:ext cx="6216967" cy="853439"/>
          </a:xfrm>
          <a:prstGeom prst="rect">
            <a:avLst/>
          </a:prstGeom>
        </p:spPr>
        <p:txBody>
          <a:bodyPr anchor="t"/>
          <a:lstStyle>
            <a:lvl1pPr marL="0" indent="0">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x-none" smtClean="0"/>
              <a:t>Click to edit Master text styles</a:t>
            </a:r>
          </a:p>
        </p:txBody>
      </p:sp>
      <p:sp>
        <p:nvSpPr>
          <p:cNvPr id="10" name="Text Placeholder 9"/>
          <p:cNvSpPr>
            <a:spLocks noGrp="1"/>
          </p:cNvSpPr>
          <p:nvPr>
            <p:ph type="body" sz="quarter" idx="10"/>
          </p:nvPr>
        </p:nvSpPr>
        <p:spPr>
          <a:xfrm>
            <a:off x="468313" y="2976880"/>
            <a:ext cx="4195762" cy="477520"/>
          </a:xfrm>
          <a:prstGeom prst="rect">
            <a:avLst/>
          </a:prstGeom>
        </p:spPr>
        <p:txBody>
          <a:bodyPr vert="horz"/>
          <a:lstStyle>
            <a:lvl1pPr>
              <a:defRPr sz="1800"/>
            </a:lvl1pPr>
          </a:lstStyle>
          <a:p>
            <a:pPr lvl="0"/>
            <a:r>
              <a:rPr lang="x-none" smtClean="0"/>
              <a:t>Click to edit Master text styles</a:t>
            </a:r>
          </a:p>
        </p:txBody>
      </p:sp>
      <p:sp>
        <p:nvSpPr>
          <p:cNvPr id="12" name="Picture Placeholder 11"/>
          <p:cNvSpPr>
            <a:spLocks noGrp="1"/>
          </p:cNvSpPr>
          <p:nvPr>
            <p:ph type="pic" sz="quarter" idx="11"/>
          </p:nvPr>
        </p:nvSpPr>
        <p:spPr>
          <a:xfrm>
            <a:off x="468312" y="415925"/>
            <a:ext cx="1319847" cy="792163"/>
          </a:xfrm>
          <a:prstGeom prst="rect">
            <a:avLst/>
          </a:prstGeom>
        </p:spPr>
        <p:txBody>
          <a:bodyPr vert="horz"/>
          <a:lstStyle/>
          <a:p>
            <a:r>
              <a:rPr lang="x-none" smtClean="0"/>
              <a:t>Drag picture to placeholder or click icon to add</a:t>
            </a:r>
            <a:endParaRPr lang="en-US" dirty="0"/>
          </a:p>
        </p:txBody>
      </p:sp>
    </p:spTree>
    <p:extLst>
      <p:ext uri="{BB962C8B-B14F-4D97-AF65-F5344CB8AC3E}">
        <p14:creationId xmlns:p14="http://schemas.microsoft.com/office/powerpoint/2010/main" val="2388445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Slide Number Placeholder 6"/>
          <p:cNvSpPr>
            <a:spLocks noGrp="1"/>
          </p:cNvSpPr>
          <p:nvPr>
            <p:ph type="sldNum" sz="quarter" idx="4"/>
          </p:nvPr>
        </p:nvSpPr>
        <p:spPr>
          <a:xfrm>
            <a:off x="8293832" y="6372134"/>
            <a:ext cx="456831" cy="365125"/>
          </a:xfrm>
          <a:prstGeom prst="rect">
            <a:avLst/>
          </a:prstGeom>
        </p:spPr>
        <p:txBody>
          <a:bodyPr/>
          <a:lstStyle>
            <a:lvl1pPr algn="ctr">
              <a:defRPr sz="1400">
                <a:solidFill>
                  <a:schemeClr val="bg1"/>
                </a:solidFill>
              </a:defRPr>
            </a:lvl1pPr>
          </a:lstStyle>
          <a:p>
            <a:fld id="{34721BB1-432A-5344-92A7-E5681479A72E}" type="slidenum">
              <a:rPr lang="en-US" smtClean="0"/>
              <a:pPr/>
              <a:t>‹#›</a:t>
            </a:fld>
            <a:endParaRPr lang="en-US" dirty="0"/>
          </a:p>
        </p:txBody>
      </p:sp>
    </p:spTree>
    <p:extLst>
      <p:ext uri="{BB962C8B-B14F-4D97-AF65-F5344CB8AC3E}">
        <p14:creationId xmlns:p14="http://schemas.microsoft.com/office/powerpoint/2010/main" val="23245008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077357"/>
            <a:ext cx="4038600" cy="4154714"/>
          </a:xfrm>
        </p:spPr>
        <p:txBody>
          <a:bodyPr/>
          <a:lstStyle>
            <a:lvl1pPr>
              <a:defRPr sz="2000"/>
            </a:lvl1pPr>
            <a:lvl2pPr>
              <a:defRPr sz="20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2077357"/>
            <a:ext cx="4038600" cy="4154714"/>
          </a:xfrm>
        </p:spPr>
        <p:txBody>
          <a:bodyPr/>
          <a:lstStyle>
            <a:lvl1pPr>
              <a:defRPr sz="2000"/>
            </a:lvl1pPr>
            <a:lvl2pPr>
              <a:defRPr sz="20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6"/>
          <p:cNvSpPr>
            <a:spLocks noGrp="1"/>
          </p:cNvSpPr>
          <p:nvPr>
            <p:ph type="sldNum" sz="quarter" idx="4"/>
          </p:nvPr>
        </p:nvSpPr>
        <p:spPr>
          <a:xfrm>
            <a:off x="8303992" y="6372134"/>
            <a:ext cx="456831" cy="365125"/>
          </a:xfrm>
          <a:prstGeom prst="rect">
            <a:avLst/>
          </a:prstGeom>
        </p:spPr>
        <p:txBody>
          <a:bodyPr/>
          <a:lstStyle>
            <a:lvl1pPr algn="ctr">
              <a:defRPr sz="1400">
                <a:solidFill>
                  <a:schemeClr val="bg1"/>
                </a:solidFill>
              </a:defRPr>
            </a:lvl1pPr>
          </a:lstStyle>
          <a:p>
            <a:fld id="{34721BB1-432A-5344-92A7-E5681479A72E}" type="slidenum">
              <a:rPr lang="en-US" smtClean="0"/>
              <a:pPr/>
              <a:t>‹#›</a:t>
            </a:fld>
            <a:endParaRPr lang="en-US" dirty="0"/>
          </a:p>
        </p:txBody>
      </p:sp>
    </p:spTree>
    <p:extLst>
      <p:ext uri="{BB962C8B-B14F-4D97-AF65-F5344CB8AC3E}">
        <p14:creationId xmlns:p14="http://schemas.microsoft.com/office/powerpoint/2010/main" val="5059008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6032500"/>
            <a:ext cx="8229600" cy="702582"/>
          </a:xfrm>
        </p:spPr>
        <p:txBody>
          <a:bodyPr/>
          <a:lstStyle>
            <a:lvl1pPr>
              <a:defRPr sz="1800" baseline="0"/>
            </a:lvl1pPr>
          </a:lstStyle>
          <a:p>
            <a:r>
              <a:rPr lang="en-US" dirty="0" smtClean="0"/>
              <a:t>Click to edit Figure/Table caption.</a:t>
            </a:r>
            <a:endParaRPr lang="en-US" dirty="0"/>
          </a:p>
        </p:txBody>
      </p:sp>
      <p:sp>
        <p:nvSpPr>
          <p:cNvPr id="6" name="Slide Number Placeholder 6"/>
          <p:cNvSpPr>
            <a:spLocks noGrp="1"/>
          </p:cNvSpPr>
          <p:nvPr>
            <p:ph type="sldNum" sz="quarter" idx="4"/>
          </p:nvPr>
        </p:nvSpPr>
        <p:spPr>
          <a:xfrm>
            <a:off x="8293832" y="6372134"/>
            <a:ext cx="456831" cy="365125"/>
          </a:xfrm>
          <a:prstGeom prst="rect">
            <a:avLst/>
          </a:prstGeom>
        </p:spPr>
        <p:txBody>
          <a:bodyPr/>
          <a:lstStyle>
            <a:lvl1pPr algn="ctr">
              <a:defRPr sz="1400">
                <a:solidFill>
                  <a:schemeClr val="bg1"/>
                </a:solidFill>
              </a:defRPr>
            </a:lvl1pPr>
          </a:lstStyle>
          <a:p>
            <a:fld id="{34721BB1-432A-5344-92A7-E5681479A72E}" type="slidenum">
              <a:rPr lang="en-US" smtClean="0"/>
              <a:pPr/>
              <a:t>‹#›</a:t>
            </a:fld>
            <a:endParaRPr lang="en-US" dirty="0"/>
          </a:p>
        </p:txBody>
      </p:sp>
    </p:spTree>
    <p:extLst>
      <p:ext uri="{BB962C8B-B14F-4D97-AF65-F5344CB8AC3E}">
        <p14:creationId xmlns:p14="http://schemas.microsoft.com/office/powerpoint/2010/main" val="34951494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TextBox 6"/>
          <p:cNvSpPr txBox="1"/>
          <p:nvPr userDrawn="1"/>
        </p:nvSpPr>
        <p:spPr>
          <a:xfrm>
            <a:off x="1371600" y="5140323"/>
            <a:ext cx="6400800" cy="252259"/>
          </a:xfrm>
          <a:prstGeom prst="rect">
            <a:avLst/>
          </a:prstGeom>
          <a:noFill/>
        </p:spPr>
        <p:txBody>
          <a:bodyPr wrap="square" rtlCol="0">
            <a:spAutoFit/>
          </a:bodyPr>
          <a:lstStyle/>
          <a:p>
            <a:pPr algn="ctr"/>
            <a:r>
              <a:rPr lang="en-US" u="sng" dirty="0" err="1" smtClean="0">
                <a:solidFill>
                  <a:schemeClr val="tx2"/>
                </a:solidFill>
              </a:rPr>
              <a:t>SmartNet-Project.eu</a:t>
            </a:r>
            <a:endParaRPr lang="en-US" u="sng" dirty="0">
              <a:solidFill>
                <a:schemeClr val="tx2"/>
              </a:solidFill>
            </a:endParaRPr>
          </a:p>
        </p:txBody>
      </p:sp>
      <p:sp>
        <p:nvSpPr>
          <p:cNvPr id="40" name="TextBox 39"/>
          <p:cNvSpPr txBox="1"/>
          <p:nvPr userDrawn="1"/>
        </p:nvSpPr>
        <p:spPr>
          <a:xfrm>
            <a:off x="1808480" y="5598160"/>
            <a:ext cx="5557520" cy="830997"/>
          </a:xfrm>
          <a:prstGeom prst="rect">
            <a:avLst/>
          </a:prstGeom>
          <a:noFill/>
        </p:spPr>
        <p:txBody>
          <a:bodyPr wrap="square" rtlCol="0">
            <a:spAutoFit/>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solidFill>
                  <a:srgbClr val="4F81BD"/>
                </a:solidFill>
              </a:rPr>
              <a:t>This presentation reflects only the author’s view and the Innovation and Networks Executive Agency (INEA) is not responsible for any use that may be made of the information it contains.</a:t>
            </a:r>
          </a:p>
          <a:p>
            <a:pPr algn="ctr"/>
            <a:endParaRPr lang="en-US" sz="1200" dirty="0">
              <a:solidFill>
                <a:srgbClr val="4F81BD"/>
              </a:solidFill>
            </a:endParaRPr>
          </a:p>
        </p:txBody>
      </p:sp>
      <p:pic>
        <p:nvPicPr>
          <p:cNvPr id="2" name="Picture 1" descr="smartnet logos.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62100" y="2349500"/>
            <a:ext cx="6016752" cy="2142744"/>
          </a:xfrm>
          <a:prstGeom prst="rect">
            <a:avLst/>
          </a:prstGeom>
        </p:spPr>
      </p:pic>
    </p:spTree>
    <p:extLst>
      <p:ext uri="{BB962C8B-B14F-4D97-AF65-F5344CB8AC3E}">
        <p14:creationId xmlns:p14="http://schemas.microsoft.com/office/powerpoint/2010/main" val="8355592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extBox 1"/>
          <p:cNvSpPr txBox="1"/>
          <p:nvPr userDrawn="1"/>
        </p:nvSpPr>
        <p:spPr>
          <a:xfrm>
            <a:off x="1950720" y="1981200"/>
            <a:ext cx="5303520" cy="523220"/>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2800" dirty="0" smtClean="0"/>
              <a:t>Thank</a:t>
            </a:r>
            <a:r>
              <a:rPr lang="en-US" sz="2800" baseline="0" dirty="0" smtClean="0"/>
              <a:t> You</a:t>
            </a:r>
            <a:endParaRPr lang="en-US" sz="2800" dirty="0"/>
          </a:p>
        </p:txBody>
      </p:sp>
      <p:sp>
        <p:nvSpPr>
          <p:cNvPr id="4" name="Rounded Rectangle 3"/>
          <p:cNvSpPr/>
          <p:nvPr userDrawn="1"/>
        </p:nvSpPr>
        <p:spPr>
          <a:xfrm>
            <a:off x="1859280" y="2865120"/>
            <a:ext cx="5394960" cy="3017520"/>
          </a:xfrm>
          <a:prstGeom prst="roundRect">
            <a:avLst>
              <a:gd name="adj" fmla="val 5814"/>
            </a:avLst>
          </a:prstGeom>
          <a:solidFill>
            <a:schemeClr val="lt1"/>
          </a:solidFill>
          <a:effectLst>
            <a:outerShdw blurRad="69850" dist="38100" dir="2700000" algn="tl" rotWithShape="0">
              <a:schemeClr val="accent3">
                <a:lumMod val="50000"/>
                <a:alpha val="14000"/>
              </a:schemeClr>
            </a:outerShdw>
          </a:effectLst>
        </p:spPr>
        <p:style>
          <a:lnRef idx="2">
            <a:schemeClr val="accent1"/>
          </a:lnRef>
          <a:fillRef idx="1">
            <a:schemeClr val="lt1"/>
          </a:fillRef>
          <a:effectRef idx="0">
            <a:schemeClr val="accent1"/>
          </a:effectRef>
          <a:fontRef idx="minor">
            <a:schemeClr val="dk1"/>
          </a:fontRef>
        </p:style>
        <p:txBody>
          <a:bodyPr rtlCol="0" anchor="ctr"/>
          <a:lstStyle/>
          <a:p>
            <a:pPr algn="ctr"/>
            <a:endParaRPr lang="en-US">
              <a:effectLst>
                <a:outerShdw blurRad="50800" dist="38100" dir="2700000" algn="tl" rotWithShape="0">
                  <a:prstClr val="black">
                    <a:alpha val="40000"/>
                  </a:prstClr>
                </a:outerShdw>
              </a:effectLst>
            </a:endParaRPr>
          </a:p>
        </p:txBody>
      </p:sp>
      <p:sp>
        <p:nvSpPr>
          <p:cNvPr id="7" name="Text Placeholder 6"/>
          <p:cNvSpPr>
            <a:spLocks noGrp="1"/>
          </p:cNvSpPr>
          <p:nvPr>
            <p:ph type="body" sz="quarter" idx="10"/>
          </p:nvPr>
        </p:nvSpPr>
        <p:spPr>
          <a:xfrm>
            <a:off x="2184400" y="3200400"/>
            <a:ext cx="4784725" cy="2357438"/>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6556461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image" Target="../media/image3.emf"/><Relationship Id="rId4" Type="http://schemas.openxmlformats.org/officeDocument/2006/relationships/image" Target="../media/image2.emf"/></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emf"/><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6.xml"/><Relationship Id="rId1" Type="http://schemas.openxmlformats.org/officeDocument/2006/relationships/slideLayout" Target="../slideLayouts/slideLayout5.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Picture 8" descr="powerpoint Title bg.em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8556" y="129037"/>
            <a:ext cx="10350499" cy="7126690"/>
          </a:xfrm>
          <a:prstGeom prst="rect">
            <a:avLst/>
          </a:prstGeom>
        </p:spPr>
      </p:pic>
      <p:sp>
        <p:nvSpPr>
          <p:cNvPr id="2" name="Title Placeholder 1"/>
          <p:cNvSpPr>
            <a:spLocks noGrp="1"/>
          </p:cNvSpPr>
          <p:nvPr>
            <p:ph type="title"/>
          </p:nvPr>
        </p:nvSpPr>
        <p:spPr>
          <a:xfrm>
            <a:off x="457200" y="3429003"/>
            <a:ext cx="6010729" cy="1692256"/>
          </a:xfrm>
          <a:prstGeom prst="rect">
            <a:avLst/>
          </a:prstGeom>
        </p:spPr>
        <p:txBody>
          <a:bodyPr vert="horz" lIns="91440" tIns="45720" rIns="91440" bIns="45720" rtlCol="0" anchor="t">
            <a:normAutofit/>
          </a:bodyPr>
          <a:lstStyle/>
          <a:p>
            <a:r>
              <a:rPr lang="x-none" smtClean="0"/>
              <a:t>Click to edit Master title style</a:t>
            </a:r>
            <a:endParaRPr lang="en-US" dirty="0"/>
          </a:p>
        </p:txBody>
      </p:sp>
      <p:pic>
        <p:nvPicPr>
          <p:cNvPr id="7" name="Picture 6" descr="SmartNet-logo-horizontal.ep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65429" y="136971"/>
            <a:ext cx="5050712" cy="1304486"/>
          </a:xfrm>
          <a:prstGeom prst="rect">
            <a:avLst/>
          </a:prstGeom>
        </p:spPr>
      </p:pic>
      <p:sp>
        <p:nvSpPr>
          <p:cNvPr id="11" name="Text Placeholder 2"/>
          <p:cNvSpPr txBox="1">
            <a:spLocks/>
          </p:cNvSpPr>
          <p:nvPr/>
        </p:nvSpPr>
        <p:spPr>
          <a:xfrm>
            <a:off x="1483360" y="5799547"/>
            <a:ext cx="7244080" cy="743496"/>
          </a:xfrm>
          <a:prstGeom prst="rect">
            <a:avLst/>
          </a:prstGeom>
        </p:spPr>
        <p:txBody>
          <a:bodyPr vert="horz" lIns="91440" tIns="45720" rIns="91440" bIns="45720" rtlCol="0" anchor="b">
            <a:normAutofit/>
          </a:bodyPr>
          <a:lstStyle>
            <a:lvl1pPr marL="0" indent="0" algn="l" defTabSz="457200" rtl="0" eaLnBrk="1" latinLnBrk="0" hangingPunct="1">
              <a:spcBef>
                <a:spcPct val="20000"/>
              </a:spcBef>
              <a:buFont typeface="Arial"/>
              <a:buNone/>
              <a:defRPr sz="2000" kern="1200" baseline="0">
                <a:solidFill>
                  <a:srgbClr val="1F497D"/>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000" dirty="0" smtClean="0">
                <a:solidFill>
                  <a:schemeClr val="tx1">
                    <a:lumMod val="95000"/>
                    <a:lumOff val="5000"/>
                  </a:schemeClr>
                </a:solidFill>
              </a:rPr>
              <a:t>This project has received funding from the European Union’s Horizon 2020</a:t>
            </a:r>
          </a:p>
          <a:p>
            <a:r>
              <a:rPr lang="en-US" sz="1000" dirty="0" smtClean="0">
                <a:solidFill>
                  <a:schemeClr val="tx1">
                    <a:lumMod val="95000"/>
                    <a:lumOff val="5000"/>
                  </a:schemeClr>
                </a:solidFill>
              </a:rPr>
              <a:t>research and innovation </a:t>
            </a:r>
            <a:r>
              <a:rPr lang="en-US" sz="1000" dirty="0" err="1" smtClean="0">
                <a:solidFill>
                  <a:schemeClr val="tx1">
                    <a:lumMod val="95000"/>
                    <a:lumOff val="5000"/>
                  </a:schemeClr>
                </a:solidFill>
              </a:rPr>
              <a:t>programme</a:t>
            </a:r>
            <a:r>
              <a:rPr lang="en-US" sz="1000" dirty="0" smtClean="0">
                <a:solidFill>
                  <a:schemeClr val="tx1">
                    <a:lumMod val="95000"/>
                    <a:lumOff val="5000"/>
                  </a:schemeClr>
                </a:solidFill>
              </a:rPr>
              <a:t> under grant agreement No 691405</a:t>
            </a:r>
            <a:endParaRPr lang="en-US" sz="1000" dirty="0">
              <a:solidFill>
                <a:schemeClr val="tx1">
                  <a:lumMod val="95000"/>
                  <a:lumOff val="5000"/>
                </a:schemeClr>
              </a:solidFill>
            </a:endParaRPr>
          </a:p>
        </p:txBody>
      </p:sp>
      <p:pic>
        <p:nvPicPr>
          <p:cNvPr id="12" name="Picture 11" descr="flag_yellow_eps.ps"/>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7200" y="5860778"/>
            <a:ext cx="944880" cy="641624"/>
          </a:xfrm>
          <a:prstGeom prst="rect">
            <a:avLst/>
          </a:prstGeom>
        </p:spPr>
      </p:pic>
      <p:sp>
        <p:nvSpPr>
          <p:cNvPr id="13" name="TextBox 12"/>
          <p:cNvSpPr txBox="1"/>
          <p:nvPr/>
        </p:nvSpPr>
        <p:spPr>
          <a:xfrm>
            <a:off x="4582161" y="1310640"/>
            <a:ext cx="4013199" cy="861774"/>
          </a:xfrm>
          <a:prstGeom prst="rect">
            <a:avLst/>
          </a:prstGeom>
          <a:noFill/>
        </p:spPr>
        <p:txBody>
          <a:bodyPr wrap="square" rtlCol="0">
            <a:spAutoFit/>
          </a:bodyPr>
          <a:lstStyle/>
          <a:p>
            <a:pPr algn="ctr"/>
            <a:r>
              <a:rPr lang="en-US" sz="1000" dirty="0">
                <a:solidFill>
                  <a:srgbClr val="1F497D"/>
                </a:solidFill>
              </a:rPr>
              <a:t>Smart TSO-DSO interaction schemes, market architectures and ICT Solutions for the integration of ancillary services from demand side management and distributed generation</a:t>
            </a:r>
          </a:p>
          <a:p>
            <a:pPr algn="ctr"/>
            <a:r>
              <a:rPr lang="en-US" sz="1000" dirty="0">
                <a:solidFill>
                  <a:srgbClr val="1F497D"/>
                </a:solidFill>
              </a:rPr>
              <a:t/>
            </a:r>
            <a:br>
              <a:rPr lang="en-US" sz="1000" dirty="0">
                <a:solidFill>
                  <a:srgbClr val="1F497D"/>
                </a:solidFill>
              </a:rPr>
            </a:br>
            <a:endParaRPr lang="en-US" sz="1000" dirty="0">
              <a:solidFill>
                <a:srgbClr val="1F497D"/>
              </a:solidFill>
            </a:endParaRPr>
          </a:p>
        </p:txBody>
      </p:sp>
    </p:spTree>
    <p:extLst>
      <p:ext uri="{BB962C8B-B14F-4D97-AF65-F5344CB8AC3E}">
        <p14:creationId xmlns:p14="http://schemas.microsoft.com/office/powerpoint/2010/main" val="2584316554"/>
      </p:ext>
    </p:extLst>
  </p:cSld>
  <p:clrMap bg1="lt1" tx1="dk1" bg2="lt2" tx2="dk2" accent1="accent1" accent2="accent2" accent3="accent3" accent4="accent4" accent5="accent5" accent6="accent6" hlink="hlink" folHlink="folHlink"/>
  <p:sldLayoutIdLst>
    <p:sldLayoutId id="2147483663" r:id="rId1"/>
  </p:sldLayoutIdLst>
  <p:hf hdr="0" ftr="0" dt="0"/>
  <p:txStyles>
    <p:titleStyle>
      <a:lvl1pPr algn="l" defTabSz="457200" rtl="0" eaLnBrk="1" latinLnBrk="0" hangingPunct="1">
        <a:lnSpc>
          <a:spcPct val="120000"/>
        </a:lnSpc>
        <a:spcBef>
          <a:spcPct val="0"/>
        </a:spcBef>
        <a:buNone/>
        <a:defRPr sz="3200" kern="1200">
          <a:solidFill>
            <a:srgbClr val="1F497D"/>
          </a:solidFill>
          <a:latin typeface="+mj-lt"/>
          <a:ea typeface="+mj-ea"/>
          <a:cs typeface="+mj-cs"/>
        </a:defRPr>
      </a:lvl1pPr>
    </p:titleStyle>
    <p:bodyStyle>
      <a:lvl1pPr marL="0" indent="0" algn="l" defTabSz="457200" rtl="0" eaLnBrk="1" latinLnBrk="0" hangingPunct="1">
        <a:spcBef>
          <a:spcPct val="20000"/>
        </a:spcBef>
        <a:buFont typeface="Arial"/>
        <a:buNone/>
        <a:defRPr sz="2000" kern="1200" baseline="0">
          <a:solidFill>
            <a:srgbClr val="1F497D"/>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762000"/>
            <a:ext cx="8229600" cy="1138621"/>
          </a:xfrm>
          <a:prstGeom prst="rect">
            <a:avLst/>
          </a:prstGeom>
        </p:spPr>
        <p:txBody>
          <a:bodyPr vert="horz" lIns="91440" tIns="45720" rIns="91440" bIns="45720" rtlCol="0" anchor="b">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2113642"/>
            <a:ext cx="8229600" cy="4163787"/>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descr="SmartNet-logo-horizontal.eps"/>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35449" y="158209"/>
            <a:ext cx="2337762" cy="603792"/>
          </a:xfrm>
          <a:prstGeom prst="rect">
            <a:avLst/>
          </a:prstGeom>
        </p:spPr>
      </p:pic>
      <p:sp>
        <p:nvSpPr>
          <p:cNvPr id="4" name="Oval 3"/>
          <p:cNvSpPr/>
          <p:nvPr/>
        </p:nvSpPr>
        <p:spPr>
          <a:xfrm>
            <a:off x="8354792" y="6390832"/>
            <a:ext cx="340804" cy="34080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C0504D"/>
              </a:solidFill>
            </a:endParaRPr>
          </a:p>
        </p:txBody>
      </p:sp>
      <p:sp>
        <p:nvSpPr>
          <p:cNvPr id="8" name="Slide Number Placeholder 6"/>
          <p:cNvSpPr>
            <a:spLocks noGrp="1"/>
          </p:cNvSpPr>
          <p:nvPr>
            <p:ph type="sldNum" sz="quarter" idx="4"/>
          </p:nvPr>
        </p:nvSpPr>
        <p:spPr>
          <a:xfrm>
            <a:off x="8303992" y="6372134"/>
            <a:ext cx="456831" cy="365125"/>
          </a:xfrm>
          <a:prstGeom prst="rect">
            <a:avLst/>
          </a:prstGeom>
        </p:spPr>
        <p:txBody>
          <a:bodyPr/>
          <a:lstStyle>
            <a:lvl1pPr algn="ctr">
              <a:defRPr sz="1400">
                <a:solidFill>
                  <a:schemeClr val="bg1"/>
                </a:solidFill>
              </a:defRPr>
            </a:lvl1pPr>
          </a:lstStyle>
          <a:p>
            <a:fld id="{34721BB1-432A-5344-92A7-E5681479A72E}" type="slidenum">
              <a:rPr lang="en-US" smtClean="0"/>
              <a:pPr/>
              <a:t>‹#›</a:t>
            </a:fld>
            <a:endParaRPr lang="en-US" dirty="0"/>
          </a:p>
        </p:txBody>
      </p:sp>
    </p:spTree>
    <p:extLst>
      <p:ext uri="{BB962C8B-B14F-4D97-AF65-F5344CB8AC3E}">
        <p14:creationId xmlns:p14="http://schemas.microsoft.com/office/powerpoint/2010/main" val="1281399208"/>
      </p:ext>
    </p:extLst>
  </p:cSld>
  <p:clrMap bg1="lt1" tx1="dk1" bg2="lt2" tx2="dk2" accent1="accent1" accent2="accent2" accent3="accent3" accent4="accent4" accent5="accent5" accent6="accent6" hlink="hlink" folHlink="folHlink"/>
  <p:sldLayoutIdLst>
    <p:sldLayoutId id="2147483650" r:id="rId1"/>
    <p:sldLayoutId id="2147483652" r:id="rId2"/>
    <p:sldLayoutId id="2147483654" r:id="rId3"/>
  </p:sldLayoutIdLst>
  <p:hf hdr="0" ftr="0" dt="0"/>
  <p:txStyles>
    <p:titleStyle>
      <a:lvl1pPr algn="l" defTabSz="457200" rtl="0" eaLnBrk="1" latinLnBrk="0" hangingPunct="1">
        <a:spcBef>
          <a:spcPct val="0"/>
        </a:spcBef>
        <a:buNone/>
        <a:defRPr sz="3200" b="0" i="0" kern="1200">
          <a:solidFill>
            <a:schemeClr val="accent2"/>
          </a:solidFill>
          <a:latin typeface="Calibri Light"/>
          <a:ea typeface="+mj-ea"/>
          <a:cs typeface="Calibri Light"/>
        </a:defRPr>
      </a:lvl1pPr>
    </p:titleStyle>
    <p:bodyStyle>
      <a:lvl1pPr marL="342900" indent="-342900" algn="l" defTabSz="457200" rtl="0" eaLnBrk="1" latinLnBrk="0" hangingPunct="1">
        <a:lnSpc>
          <a:spcPct val="130000"/>
        </a:lnSpc>
        <a:spcBef>
          <a:spcPct val="20000"/>
        </a:spcBef>
        <a:buFont typeface="Wingdings" charset="2"/>
        <a:buChar char="§"/>
        <a:defRPr sz="2000" kern="1200">
          <a:solidFill>
            <a:schemeClr val="tx2"/>
          </a:solidFill>
          <a:latin typeface="Corbel"/>
          <a:ea typeface="+mn-ea"/>
          <a:cs typeface="Corbel"/>
        </a:defRPr>
      </a:lvl1pPr>
      <a:lvl2pPr marL="742950" indent="-285750" algn="l" defTabSz="457200" rtl="0" eaLnBrk="1" latinLnBrk="0" hangingPunct="1">
        <a:lnSpc>
          <a:spcPct val="130000"/>
        </a:lnSpc>
        <a:spcBef>
          <a:spcPct val="20000"/>
        </a:spcBef>
        <a:buFont typeface="Courier New"/>
        <a:buChar char="o"/>
        <a:defRPr sz="2000" kern="1200">
          <a:solidFill>
            <a:schemeClr val="tx2">
              <a:lumMod val="60000"/>
              <a:lumOff val="40000"/>
            </a:schemeClr>
          </a:solidFill>
          <a:latin typeface="+mn-lt"/>
          <a:ea typeface="+mn-ea"/>
          <a:cs typeface="+mn-cs"/>
        </a:defRPr>
      </a:lvl2pPr>
      <a:lvl3pPr marL="1143000" indent="-228600" algn="l" defTabSz="457200" rtl="0" eaLnBrk="1" latinLnBrk="0" hangingPunct="1">
        <a:lnSpc>
          <a:spcPct val="130000"/>
        </a:lnSpc>
        <a:spcBef>
          <a:spcPct val="20000"/>
        </a:spcBef>
        <a:buFont typeface="Arial"/>
        <a:buChar char="•"/>
        <a:defRPr sz="1600" kern="1200">
          <a:solidFill>
            <a:schemeClr val="tx2">
              <a:lumMod val="60000"/>
              <a:lumOff val="40000"/>
            </a:schemeClr>
          </a:solidFill>
          <a:latin typeface="+mn-lt"/>
          <a:ea typeface="+mn-ea"/>
          <a:cs typeface="+mn-cs"/>
        </a:defRPr>
      </a:lvl3pPr>
      <a:lvl4pPr marL="1600200" indent="-228600" algn="l" defTabSz="457200" rtl="0" eaLnBrk="1" latinLnBrk="0" hangingPunct="1">
        <a:lnSpc>
          <a:spcPct val="130000"/>
        </a:lnSpc>
        <a:spcBef>
          <a:spcPct val="20000"/>
        </a:spcBef>
        <a:buFont typeface="Arial"/>
        <a:buChar char="•"/>
        <a:defRPr sz="1600" kern="1200">
          <a:solidFill>
            <a:schemeClr val="tx2">
              <a:lumMod val="60000"/>
              <a:lumOff val="40000"/>
            </a:schemeClr>
          </a:solidFill>
          <a:latin typeface="+mn-lt"/>
          <a:ea typeface="+mn-ea"/>
          <a:cs typeface="+mn-cs"/>
        </a:defRPr>
      </a:lvl4pPr>
      <a:lvl5pPr marL="2057400" indent="-228600" algn="l" defTabSz="457200" rtl="0" eaLnBrk="1" latinLnBrk="0" hangingPunct="1">
        <a:lnSpc>
          <a:spcPct val="130000"/>
        </a:lnSpc>
        <a:spcBef>
          <a:spcPct val="20000"/>
        </a:spcBef>
        <a:buFont typeface="Arial"/>
        <a:buChar char="•"/>
        <a:defRPr sz="1600" kern="1200">
          <a:solidFill>
            <a:schemeClr val="tx2">
              <a:lumMod val="60000"/>
              <a:lumOff val="40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descr="SmartNet-logo-horizontal.ep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45189" y="494574"/>
            <a:ext cx="5050712" cy="1304486"/>
          </a:xfrm>
          <a:prstGeom prst="rect">
            <a:avLst/>
          </a:prstGeom>
        </p:spPr>
      </p:pic>
    </p:spTree>
    <p:extLst>
      <p:ext uri="{BB962C8B-B14F-4D97-AF65-F5344CB8AC3E}">
        <p14:creationId xmlns:p14="http://schemas.microsoft.com/office/powerpoint/2010/main" val="2097924816"/>
      </p:ext>
    </p:extLst>
  </p:cSld>
  <p:clrMap bg1="lt1" tx1="dk1" bg2="lt2" tx2="dk2" accent1="accent1" accent2="accent2" accent3="accent3" accent4="accent4" accent5="accent5" accent6="accent6" hlink="hlink" folHlink="folHlink"/>
  <p:sldLayoutIdLst>
    <p:sldLayoutId id="2147483666" r:id="rId1"/>
    <p:sldLayoutId id="2147483667" r:id="rId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hyperlink" Target="mailto:daan.six@energyville.be" TargetMode="External"/><Relationship Id="rId2" Type="http://schemas.openxmlformats.org/officeDocument/2006/relationships/hyperlink" Target="mailto:daan.six@vito.be" TargetMode="External"/><Relationship Id="rId1" Type="http://schemas.openxmlformats.org/officeDocument/2006/relationships/slideLayout" Target="../slideLayouts/slideLayout6.xml"/><Relationship Id="rId4" Type="http://schemas.openxmlformats.org/officeDocument/2006/relationships/image" Target="../media/image18.tif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dirty="0">
                <a:solidFill>
                  <a:schemeClr val="accent1"/>
                </a:solidFill>
              </a:rPr>
              <a:t>TSO-DSO Coordination Schemes for Accommodating Ancillary Services from Distribution Networks</a:t>
            </a:r>
          </a:p>
        </p:txBody>
      </p:sp>
      <p:sp>
        <p:nvSpPr>
          <p:cNvPr id="5" name="Text Placeholder 4"/>
          <p:cNvSpPr>
            <a:spLocks noGrp="1"/>
          </p:cNvSpPr>
          <p:nvPr>
            <p:ph type="body" idx="1"/>
          </p:nvPr>
        </p:nvSpPr>
        <p:spPr/>
        <p:txBody>
          <a:bodyPr/>
          <a:lstStyle/>
          <a:p>
            <a:r>
              <a:rPr lang="en-US" dirty="0" smtClean="0"/>
              <a:t>Helena Gerard, Enrique </a:t>
            </a:r>
            <a:r>
              <a:rPr lang="en-US" dirty="0" err="1" smtClean="0"/>
              <a:t>Rivero</a:t>
            </a:r>
            <a:r>
              <a:rPr lang="en-US" dirty="0" smtClean="0"/>
              <a:t> Puente, </a:t>
            </a:r>
            <a:r>
              <a:rPr lang="en-US" dirty="0" err="1" smtClean="0"/>
              <a:t>Daan</a:t>
            </a:r>
            <a:r>
              <a:rPr lang="en-US" dirty="0" smtClean="0"/>
              <a:t> Six</a:t>
            </a:r>
            <a:endParaRPr lang="en-US" dirty="0"/>
          </a:p>
        </p:txBody>
      </p:sp>
      <p:sp>
        <p:nvSpPr>
          <p:cNvPr id="6" name="Text Placeholder 5"/>
          <p:cNvSpPr>
            <a:spLocks noGrp="1"/>
          </p:cNvSpPr>
          <p:nvPr>
            <p:ph type="body" sz="quarter" idx="10"/>
          </p:nvPr>
        </p:nvSpPr>
        <p:spPr/>
        <p:txBody>
          <a:bodyPr/>
          <a:lstStyle/>
          <a:p>
            <a:r>
              <a:rPr lang="en-US" sz="1400" dirty="0" smtClean="0"/>
              <a:t>12</a:t>
            </a:r>
            <a:r>
              <a:rPr lang="en-US" sz="1400" baseline="30000" dirty="0" smtClean="0"/>
              <a:t>th</a:t>
            </a:r>
            <a:r>
              <a:rPr lang="en-US" sz="1400" dirty="0" smtClean="0"/>
              <a:t> IEEE PES </a:t>
            </a:r>
            <a:r>
              <a:rPr lang="en-US" sz="1400" dirty="0" err="1" smtClean="0"/>
              <a:t>PowerTech</a:t>
            </a:r>
            <a:r>
              <a:rPr lang="en-US" sz="1400" dirty="0" smtClean="0"/>
              <a:t> Conference </a:t>
            </a:r>
          </a:p>
          <a:p>
            <a:r>
              <a:rPr lang="en-US" sz="1400" dirty="0" smtClean="0"/>
              <a:t>Special session </a:t>
            </a:r>
            <a:r>
              <a:rPr lang="en-US" sz="1400" dirty="0" err="1" smtClean="0"/>
              <a:t>SmartNet</a:t>
            </a:r>
            <a:r>
              <a:rPr lang="en-US" sz="1400" dirty="0" smtClean="0"/>
              <a:t> | Manchester |19.06.2017</a:t>
            </a:r>
            <a:endParaRPr lang="en-US" sz="1400" dirty="0"/>
          </a:p>
        </p:txBody>
      </p:sp>
    </p:spTree>
    <p:extLst>
      <p:ext uri="{BB962C8B-B14F-4D97-AF65-F5344CB8AC3E}">
        <p14:creationId xmlns:p14="http://schemas.microsoft.com/office/powerpoint/2010/main" val="12068117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Five </a:t>
            </a:r>
            <a:r>
              <a:rPr lang="nl-BE" dirty="0" err="1" smtClean="0"/>
              <a:t>possible</a:t>
            </a:r>
            <a:r>
              <a:rPr lang="nl-BE" dirty="0" smtClean="0"/>
              <a:t> TSO-DSO </a:t>
            </a:r>
            <a:r>
              <a:rPr lang="nl-BE" dirty="0" err="1" smtClean="0"/>
              <a:t>coordination</a:t>
            </a:r>
            <a:r>
              <a:rPr lang="nl-BE" dirty="0" smtClean="0"/>
              <a:t> </a:t>
            </a:r>
            <a:r>
              <a:rPr lang="nl-BE" dirty="0" err="1" smtClean="0"/>
              <a:t>schemes</a:t>
            </a:r>
            <a:r>
              <a:rPr lang="nl-BE" dirty="0" smtClean="0"/>
              <a:t>:</a:t>
            </a:r>
            <a:br>
              <a:rPr lang="nl-BE" dirty="0" smtClean="0"/>
            </a:br>
            <a:r>
              <a:rPr lang="nl-BE" dirty="0" smtClean="0"/>
              <a:t>5) </a:t>
            </a:r>
            <a:r>
              <a:rPr lang="nl-BE" dirty="0" err="1" smtClean="0"/>
              <a:t>Integrated</a:t>
            </a:r>
            <a:r>
              <a:rPr lang="nl-BE" dirty="0" smtClean="0"/>
              <a:t> flexibility market model</a:t>
            </a:r>
            <a:endParaRPr lang="nl-BE" dirty="0"/>
          </a:p>
        </p:txBody>
      </p:sp>
      <p:sp>
        <p:nvSpPr>
          <p:cNvPr id="3" name="Content Placeholder 2"/>
          <p:cNvSpPr>
            <a:spLocks noGrp="1"/>
          </p:cNvSpPr>
          <p:nvPr>
            <p:ph sz="half" idx="1"/>
          </p:nvPr>
        </p:nvSpPr>
        <p:spPr>
          <a:xfrm>
            <a:off x="457200" y="2077357"/>
            <a:ext cx="3021177" cy="4154714"/>
          </a:xfrm>
        </p:spPr>
        <p:txBody>
          <a:bodyPr>
            <a:normAutofit/>
          </a:bodyPr>
          <a:lstStyle/>
          <a:p>
            <a:r>
              <a:rPr lang="nl-BE" sz="1800" dirty="0" smtClean="0"/>
              <a:t>Common flexibility market </a:t>
            </a:r>
            <a:r>
              <a:rPr lang="nl-BE" sz="1800" dirty="0" err="1" smtClean="0"/>
              <a:t>managed</a:t>
            </a:r>
            <a:r>
              <a:rPr lang="nl-BE" sz="1800" dirty="0" smtClean="0"/>
              <a:t> </a:t>
            </a:r>
            <a:r>
              <a:rPr lang="nl-BE" sz="1800" dirty="0" err="1" smtClean="0"/>
              <a:t>by</a:t>
            </a:r>
            <a:r>
              <a:rPr lang="nl-BE" sz="1800" dirty="0" smtClean="0"/>
              <a:t> </a:t>
            </a:r>
            <a:r>
              <a:rPr lang="nl-BE" sz="1800" dirty="0" err="1" smtClean="0"/>
              <a:t>an</a:t>
            </a:r>
            <a:r>
              <a:rPr lang="nl-BE" sz="1800" dirty="0" smtClean="0"/>
              <a:t> independent / </a:t>
            </a:r>
            <a:r>
              <a:rPr lang="nl-BE" sz="1800" dirty="0" err="1" smtClean="0"/>
              <a:t>neutral</a:t>
            </a:r>
            <a:r>
              <a:rPr lang="nl-BE" sz="1800" dirty="0" smtClean="0"/>
              <a:t> market operator</a:t>
            </a:r>
          </a:p>
          <a:p>
            <a:endParaRPr lang="nl-BE" sz="1800" dirty="0" smtClean="0"/>
          </a:p>
          <a:p>
            <a:r>
              <a:rPr lang="nl-BE" sz="1800" dirty="0" smtClean="0"/>
              <a:t>No priority </a:t>
            </a:r>
            <a:r>
              <a:rPr lang="nl-BE" sz="1800" dirty="0" err="1" smtClean="0"/>
              <a:t>for</a:t>
            </a:r>
            <a:r>
              <a:rPr lang="nl-BE" sz="1800" dirty="0" smtClean="0"/>
              <a:t> TSO, DSO or commercial market </a:t>
            </a:r>
            <a:r>
              <a:rPr lang="nl-BE" sz="1800" dirty="0" err="1" smtClean="0"/>
              <a:t>player</a:t>
            </a:r>
            <a:endParaRPr lang="nl-BE" sz="1800" dirty="0" smtClean="0"/>
          </a:p>
          <a:p>
            <a:endParaRPr lang="nl-BE" dirty="0"/>
          </a:p>
        </p:txBody>
      </p:sp>
      <p:sp>
        <p:nvSpPr>
          <p:cNvPr id="5" name="Slide Number Placeholder 4"/>
          <p:cNvSpPr>
            <a:spLocks noGrp="1"/>
          </p:cNvSpPr>
          <p:nvPr>
            <p:ph type="sldNum" sz="quarter" idx="4"/>
          </p:nvPr>
        </p:nvSpPr>
        <p:spPr/>
        <p:txBody>
          <a:bodyPr/>
          <a:lstStyle/>
          <a:p>
            <a:fld id="{34721BB1-432A-5344-92A7-E5681479A72E}" type="slidenum">
              <a:rPr lang="en-US" smtClean="0"/>
              <a:pPr/>
              <a:t>10</a:t>
            </a:fld>
            <a:endParaRPr lang="en-US" dirty="0"/>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BE"/>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BE"/>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BE"/>
          </a:p>
        </p:txBody>
      </p:sp>
      <p:sp>
        <p:nvSpPr>
          <p:cNvPr id="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BE"/>
          </a:p>
        </p:txBody>
      </p:sp>
      <p:sp>
        <p:nvSpPr>
          <p:cNvPr id="9"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BE"/>
          </a:p>
        </p:txBody>
      </p:sp>
      <p:pic>
        <p:nvPicPr>
          <p:cNvPr id="12" name="Picture 12" descr="D:\EUW16 homework\Utility week barcelona november  2016\Legen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89941" y="2976111"/>
            <a:ext cx="1833325" cy="2776987"/>
          </a:xfrm>
          <a:prstGeom prst="rect">
            <a:avLst/>
          </a:prstGeom>
          <a:noFill/>
          <a:extLst>
            <a:ext uri="{909E8E84-426E-40DD-AFC4-6F175D3DCCD1}">
              <a14:hiddenFill xmlns:a14="http://schemas.microsoft.com/office/drawing/2010/main">
                <a:solidFill>
                  <a:srgbClr val="FFFFFF"/>
                </a:solidFill>
              </a14:hiddenFill>
            </a:ext>
          </a:extLst>
        </p:spPr>
      </p:pic>
      <p:pic>
        <p:nvPicPr>
          <p:cNvPr id="8201" name="Picture 9" descr="D:\EUW16 homework\Utility week barcelona november  2016\Integrated flexibility market model.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78377" y="1900621"/>
            <a:ext cx="3611563" cy="43513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02364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Five </a:t>
            </a:r>
            <a:r>
              <a:rPr lang="nl-BE" dirty="0" err="1" smtClean="0"/>
              <a:t>possible</a:t>
            </a:r>
            <a:r>
              <a:rPr lang="nl-BE" dirty="0" smtClean="0"/>
              <a:t> TSO-DSO </a:t>
            </a:r>
            <a:r>
              <a:rPr lang="nl-BE" dirty="0" err="1" smtClean="0"/>
              <a:t>coordination</a:t>
            </a:r>
            <a:r>
              <a:rPr lang="nl-BE" dirty="0" smtClean="0"/>
              <a:t> </a:t>
            </a:r>
            <a:r>
              <a:rPr lang="nl-BE" dirty="0" err="1" smtClean="0"/>
              <a:t>schemes</a:t>
            </a:r>
            <a:r>
              <a:rPr lang="nl-BE" dirty="0" smtClean="0"/>
              <a:t>: </a:t>
            </a:r>
            <a:br>
              <a:rPr lang="nl-BE" dirty="0" smtClean="0"/>
            </a:br>
            <a:r>
              <a:rPr lang="nl-BE" dirty="0" smtClean="0"/>
              <a:t>Benefits and attention points</a:t>
            </a:r>
            <a:endParaRPr lang="nl-BE" dirty="0"/>
          </a:p>
        </p:txBody>
      </p:sp>
      <p:sp>
        <p:nvSpPr>
          <p:cNvPr id="5" name="Slide Number Placeholder 4"/>
          <p:cNvSpPr>
            <a:spLocks noGrp="1"/>
          </p:cNvSpPr>
          <p:nvPr>
            <p:ph type="sldNum" sz="quarter" idx="4"/>
          </p:nvPr>
        </p:nvSpPr>
        <p:spPr/>
        <p:txBody>
          <a:bodyPr/>
          <a:lstStyle/>
          <a:p>
            <a:fld id="{34721BB1-432A-5344-92A7-E5681479A72E}" type="slidenum">
              <a:rPr lang="en-US" smtClean="0"/>
              <a:pPr/>
              <a:t>11</a:t>
            </a:fld>
            <a:endParaRPr lang="en-US" dirty="0"/>
          </a:p>
        </p:txBody>
      </p:sp>
      <p:sp>
        <p:nvSpPr>
          <p:cNvPr id="10" name="Content Placeholder 9"/>
          <p:cNvSpPr>
            <a:spLocks noGrp="1"/>
          </p:cNvSpPr>
          <p:nvPr>
            <p:ph sz="half" idx="1"/>
          </p:nvPr>
        </p:nvSpPr>
        <p:spPr/>
        <p:txBody>
          <a:bodyPr/>
          <a:lstStyle/>
          <a:p>
            <a:endParaRPr lang="nl-BE"/>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8625" y="2157413"/>
            <a:ext cx="8286750" cy="3990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942347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a:t>Five </a:t>
            </a:r>
            <a:r>
              <a:rPr lang="nl-BE" dirty="0" err="1"/>
              <a:t>possible</a:t>
            </a:r>
            <a:r>
              <a:rPr lang="nl-BE" dirty="0"/>
              <a:t> TSO-DSO </a:t>
            </a:r>
            <a:r>
              <a:rPr lang="nl-BE" dirty="0" err="1"/>
              <a:t>coordination</a:t>
            </a:r>
            <a:r>
              <a:rPr lang="nl-BE" dirty="0"/>
              <a:t> </a:t>
            </a:r>
            <a:r>
              <a:rPr lang="nl-BE" dirty="0" err="1"/>
              <a:t>schemes</a:t>
            </a:r>
            <a:r>
              <a:rPr lang="nl-BE" dirty="0"/>
              <a:t>: </a:t>
            </a:r>
            <a:br>
              <a:rPr lang="nl-BE" dirty="0"/>
            </a:br>
            <a:r>
              <a:rPr lang="nl-BE" dirty="0"/>
              <a:t>Benefits and attention points</a:t>
            </a:r>
          </a:p>
        </p:txBody>
      </p:sp>
      <p:sp>
        <p:nvSpPr>
          <p:cNvPr id="3" name="Content Placeholder 2"/>
          <p:cNvSpPr>
            <a:spLocks noGrp="1"/>
          </p:cNvSpPr>
          <p:nvPr>
            <p:ph sz="half" idx="1"/>
          </p:nvPr>
        </p:nvSpPr>
        <p:spPr/>
        <p:txBody>
          <a:bodyPr/>
          <a:lstStyle/>
          <a:p>
            <a:endParaRPr lang="nl-BE" dirty="0"/>
          </a:p>
        </p:txBody>
      </p:sp>
      <p:sp>
        <p:nvSpPr>
          <p:cNvPr id="4" name="Content Placeholder 3"/>
          <p:cNvSpPr>
            <a:spLocks noGrp="1"/>
          </p:cNvSpPr>
          <p:nvPr>
            <p:ph sz="half" idx="2"/>
          </p:nvPr>
        </p:nvSpPr>
        <p:spPr/>
        <p:txBody>
          <a:bodyPr/>
          <a:lstStyle/>
          <a:p>
            <a:endParaRPr lang="nl-BE"/>
          </a:p>
        </p:txBody>
      </p:sp>
      <p:sp>
        <p:nvSpPr>
          <p:cNvPr id="5" name="Slide Number Placeholder 4"/>
          <p:cNvSpPr>
            <a:spLocks noGrp="1"/>
          </p:cNvSpPr>
          <p:nvPr>
            <p:ph type="sldNum" sz="quarter" idx="4"/>
          </p:nvPr>
        </p:nvSpPr>
        <p:spPr/>
        <p:txBody>
          <a:bodyPr/>
          <a:lstStyle/>
          <a:p>
            <a:fld id="{34721BB1-432A-5344-92A7-E5681479A72E}" type="slidenum">
              <a:rPr lang="en-US" smtClean="0"/>
              <a:pPr/>
              <a:t>12</a:t>
            </a:fld>
            <a:endParaRPr lang="en-US" dirty="0"/>
          </a:p>
        </p:txBody>
      </p:sp>
      <p:grpSp>
        <p:nvGrpSpPr>
          <p:cNvPr id="7" name="Group 6"/>
          <p:cNvGrpSpPr/>
          <p:nvPr/>
        </p:nvGrpSpPr>
        <p:grpSpPr>
          <a:xfrm>
            <a:off x="47625" y="2576513"/>
            <a:ext cx="8896350" cy="3543300"/>
            <a:chOff x="47625" y="2576513"/>
            <a:chExt cx="8896350" cy="354330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625" y="2795588"/>
              <a:ext cx="8896350" cy="3324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625" y="2576513"/>
              <a:ext cx="8877300" cy="295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18262745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a:t>Five </a:t>
            </a:r>
            <a:r>
              <a:rPr lang="nl-BE" dirty="0" err="1"/>
              <a:t>possible</a:t>
            </a:r>
            <a:r>
              <a:rPr lang="nl-BE" dirty="0"/>
              <a:t> TSO-DSO </a:t>
            </a:r>
            <a:r>
              <a:rPr lang="nl-BE" dirty="0" err="1"/>
              <a:t>coordination</a:t>
            </a:r>
            <a:r>
              <a:rPr lang="nl-BE" dirty="0"/>
              <a:t> </a:t>
            </a:r>
            <a:r>
              <a:rPr lang="nl-BE" dirty="0" err="1"/>
              <a:t>schemes</a:t>
            </a:r>
            <a:r>
              <a:rPr lang="nl-BE" dirty="0"/>
              <a:t>: </a:t>
            </a:r>
            <a:br>
              <a:rPr lang="nl-BE" dirty="0"/>
            </a:br>
            <a:r>
              <a:rPr lang="nl-BE" dirty="0"/>
              <a:t>Benefits and attention points</a:t>
            </a:r>
          </a:p>
        </p:txBody>
      </p:sp>
      <p:sp>
        <p:nvSpPr>
          <p:cNvPr id="3" name="Content Placeholder 2"/>
          <p:cNvSpPr>
            <a:spLocks noGrp="1"/>
          </p:cNvSpPr>
          <p:nvPr>
            <p:ph sz="half" idx="1"/>
          </p:nvPr>
        </p:nvSpPr>
        <p:spPr/>
        <p:txBody>
          <a:bodyPr/>
          <a:lstStyle/>
          <a:p>
            <a:endParaRPr lang="nl-BE"/>
          </a:p>
        </p:txBody>
      </p:sp>
      <p:sp>
        <p:nvSpPr>
          <p:cNvPr id="4" name="Content Placeholder 3"/>
          <p:cNvSpPr>
            <a:spLocks noGrp="1"/>
          </p:cNvSpPr>
          <p:nvPr>
            <p:ph sz="half" idx="2"/>
          </p:nvPr>
        </p:nvSpPr>
        <p:spPr/>
        <p:txBody>
          <a:bodyPr/>
          <a:lstStyle/>
          <a:p>
            <a:endParaRPr lang="nl-BE"/>
          </a:p>
        </p:txBody>
      </p:sp>
      <p:sp>
        <p:nvSpPr>
          <p:cNvPr id="5" name="Slide Number Placeholder 4"/>
          <p:cNvSpPr>
            <a:spLocks noGrp="1"/>
          </p:cNvSpPr>
          <p:nvPr>
            <p:ph type="sldNum" sz="quarter" idx="4"/>
          </p:nvPr>
        </p:nvSpPr>
        <p:spPr/>
        <p:txBody>
          <a:bodyPr/>
          <a:lstStyle/>
          <a:p>
            <a:fld id="{34721BB1-432A-5344-92A7-E5681479A72E}" type="slidenum">
              <a:rPr lang="en-US" smtClean="0"/>
              <a:pPr/>
              <a:t>13</a:t>
            </a:fld>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5498" y="2200275"/>
            <a:ext cx="8315325" cy="3657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7351008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sz="half" idx="1"/>
          </p:nvPr>
        </p:nvSpPr>
        <p:spPr>
          <a:xfrm>
            <a:off x="457200" y="2077357"/>
            <a:ext cx="7846792" cy="4154714"/>
          </a:xfrm>
        </p:spPr>
        <p:txBody>
          <a:bodyPr/>
          <a:lstStyle/>
          <a:p>
            <a:r>
              <a:rPr lang="en-US" dirty="0" smtClean="0"/>
              <a:t>TSO-DSO coordination schemes: scope and definitions</a:t>
            </a:r>
          </a:p>
          <a:p>
            <a:endParaRPr lang="en-US" dirty="0" smtClean="0"/>
          </a:p>
          <a:p>
            <a:r>
              <a:rPr lang="en-US" dirty="0" smtClean="0"/>
              <a:t>Characteristics of 5 TSO-DSO coordination schemes for flexibility- based services</a:t>
            </a:r>
          </a:p>
          <a:p>
            <a:endParaRPr lang="en-US" dirty="0" smtClean="0"/>
          </a:p>
          <a:p>
            <a:r>
              <a:rPr lang="en-US" b="1" dirty="0" smtClean="0"/>
              <a:t>Conclusions</a:t>
            </a:r>
          </a:p>
        </p:txBody>
      </p:sp>
      <p:sp>
        <p:nvSpPr>
          <p:cNvPr id="5" name="Slide Number Placeholder 4"/>
          <p:cNvSpPr>
            <a:spLocks noGrp="1"/>
          </p:cNvSpPr>
          <p:nvPr>
            <p:ph type="sldNum" sz="quarter" idx="4"/>
          </p:nvPr>
        </p:nvSpPr>
        <p:spPr/>
        <p:txBody>
          <a:bodyPr/>
          <a:lstStyle/>
          <a:p>
            <a:fld id="{34721BB1-432A-5344-92A7-E5681479A72E}" type="slidenum">
              <a:rPr lang="en-US" smtClean="0"/>
              <a:pPr/>
              <a:t>14</a:t>
            </a:fld>
            <a:endParaRPr lang="en-US" dirty="0"/>
          </a:p>
        </p:txBody>
      </p:sp>
    </p:spTree>
    <p:extLst>
      <p:ext uri="{BB962C8B-B14F-4D97-AF65-F5344CB8AC3E}">
        <p14:creationId xmlns:p14="http://schemas.microsoft.com/office/powerpoint/2010/main" val="31691065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TSO-DSO coordination schemes</a:t>
            </a:r>
            <a:r>
              <a:rPr lang="en-US" dirty="0" smtClean="0"/>
              <a:t>: conclusions</a:t>
            </a:r>
            <a:endParaRPr lang="nl-BE" dirty="0"/>
          </a:p>
        </p:txBody>
      </p:sp>
      <p:sp>
        <p:nvSpPr>
          <p:cNvPr id="3" name="Content Placeholder 2"/>
          <p:cNvSpPr>
            <a:spLocks noGrp="1"/>
          </p:cNvSpPr>
          <p:nvPr>
            <p:ph sz="half" idx="1"/>
          </p:nvPr>
        </p:nvSpPr>
        <p:spPr>
          <a:xfrm>
            <a:off x="457200" y="2077357"/>
            <a:ext cx="4754880" cy="4154714"/>
          </a:xfrm>
        </p:spPr>
        <p:txBody>
          <a:bodyPr>
            <a:normAutofit fontScale="77500" lnSpcReduction="20000"/>
          </a:bodyPr>
          <a:lstStyle/>
          <a:p>
            <a:r>
              <a:rPr lang="nl-BE" dirty="0" smtClean="0"/>
              <a:t>Different </a:t>
            </a:r>
            <a:r>
              <a:rPr lang="nl-BE" dirty="0" err="1" smtClean="0"/>
              <a:t>possible</a:t>
            </a:r>
            <a:r>
              <a:rPr lang="nl-BE" dirty="0" smtClean="0"/>
              <a:t> TSO-DSO </a:t>
            </a:r>
            <a:r>
              <a:rPr lang="nl-BE" dirty="0" err="1" smtClean="0"/>
              <a:t>coordination</a:t>
            </a:r>
            <a:r>
              <a:rPr lang="nl-BE" dirty="0" smtClean="0"/>
              <a:t> </a:t>
            </a:r>
            <a:r>
              <a:rPr lang="nl-BE" dirty="0" err="1" smtClean="0"/>
              <a:t>schemes</a:t>
            </a:r>
            <a:r>
              <a:rPr lang="nl-BE" dirty="0" smtClean="0"/>
              <a:t>: </a:t>
            </a:r>
            <a:r>
              <a:rPr lang="nl-BE" dirty="0" err="1" smtClean="0"/>
              <a:t>each</a:t>
            </a:r>
            <a:r>
              <a:rPr lang="nl-BE" dirty="0" smtClean="0"/>
              <a:t> have </a:t>
            </a:r>
            <a:r>
              <a:rPr lang="nl-BE" dirty="0" err="1" smtClean="0"/>
              <a:t>their</a:t>
            </a:r>
            <a:r>
              <a:rPr lang="nl-BE" dirty="0" smtClean="0"/>
              <a:t> </a:t>
            </a:r>
            <a:r>
              <a:rPr lang="nl-BE" dirty="0" err="1" smtClean="0"/>
              <a:t>own</a:t>
            </a:r>
            <a:r>
              <a:rPr lang="nl-BE" dirty="0" smtClean="0"/>
              <a:t> benefits and </a:t>
            </a:r>
            <a:r>
              <a:rPr lang="nl-BE" dirty="0" err="1" smtClean="0"/>
              <a:t>risks</a:t>
            </a:r>
            <a:endParaRPr lang="nl-BE" dirty="0" smtClean="0"/>
          </a:p>
          <a:p>
            <a:r>
              <a:rPr lang="nl-BE" dirty="0" smtClean="0"/>
              <a:t>Different </a:t>
            </a:r>
            <a:r>
              <a:rPr lang="nl-BE" dirty="0" err="1" smtClean="0"/>
              <a:t>coordination</a:t>
            </a:r>
            <a:r>
              <a:rPr lang="nl-BE" dirty="0" smtClean="0"/>
              <a:t> </a:t>
            </a:r>
            <a:r>
              <a:rPr lang="nl-BE" dirty="0" err="1" smtClean="0"/>
              <a:t>schemes</a:t>
            </a:r>
            <a:r>
              <a:rPr lang="nl-BE" dirty="0" smtClean="0"/>
              <a:t> </a:t>
            </a:r>
            <a:r>
              <a:rPr lang="nl-BE" dirty="0" err="1" smtClean="0"/>
              <a:t>imply</a:t>
            </a:r>
            <a:r>
              <a:rPr lang="nl-BE" dirty="0" smtClean="0"/>
              <a:t> different </a:t>
            </a:r>
            <a:r>
              <a:rPr lang="nl-BE" dirty="0" err="1" smtClean="0"/>
              <a:t>roles</a:t>
            </a:r>
            <a:r>
              <a:rPr lang="nl-BE" dirty="0" smtClean="0"/>
              <a:t>, </a:t>
            </a:r>
            <a:r>
              <a:rPr lang="nl-BE" dirty="0" err="1" smtClean="0"/>
              <a:t>responsibilities</a:t>
            </a:r>
            <a:r>
              <a:rPr lang="nl-BE" dirty="0" smtClean="0"/>
              <a:t>, market design, </a:t>
            </a:r>
            <a:r>
              <a:rPr lang="nl-BE" dirty="0" err="1" smtClean="0"/>
              <a:t>regulation</a:t>
            </a:r>
            <a:r>
              <a:rPr lang="nl-BE" dirty="0" smtClean="0"/>
              <a:t>, </a:t>
            </a:r>
            <a:r>
              <a:rPr lang="nl-BE" dirty="0" err="1" smtClean="0"/>
              <a:t>grid</a:t>
            </a:r>
            <a:r>
              <a:rPr lang="nl-BE" dirty="0" smtClean="0"/>
              <a:t> </a:t>
            </a:r>
            <a:r>
              <a:rPr lang="nl-BE" dirty="0" err="1" smtClean="0"/>
              <a:t>operation</a:t>
            </a:r>
            <a:r>
              <a:rPr lang="nl-BE" dirty="0" smtClean="0"/>
              <a:t>, </a:t>
            </a:r>
            <a:r>
              <a:rPr lang="nl-BE" dirty="0" err="1" smtClean="0"/>
              <a:t>cost</a:t>
            </a:r>
            <a:r>
              <a:rPr lang="nl-BE" dirty="0" smtClean="0"/>
              <a:t> of </a:t>
            </a:r>
            <a:r>
              <a:rPr lang="nl-BE" dirty="0" err="1" smtClean="0"/>
              <a:t>implementation</a:t>
            </a:r>
            <a:r>
              <a:rPr lang="nl-BE" dirty="0" smtClean="0"/>
              <a:t>, …</a:t>
            </a:r>
          </a:p>
          <a:p>
            <a:r>
              <a:rPr lang="nl-BE" dirty="0" smtClean="0"/>
              <a:t>Mathematical </a:t>
            </a:r>
            <a:r>
              <a:rPr lang="nl-BE" dirty="0" err="1" smtClean="0"/>
              <a:t>formulation</a:t>
            </a:r>
            <a:r>
              <a:rPr lang="nl-BE" dirty="0" smtClean="0"/>
              <a:t> and </a:t>
            </a:r>
            <a:r>
              <a:rPr lang="nl-BE" dirty="0" err="1" smtClean="0"/>
              <a:t>implementation</a:t>
            </a:r>
            <a:r>
              <a:rPr lang="nl-BE" dirty="0" smtClean="0"/>
              <a:t> </a:t>
            </a:r>
            <a:r>
              <a:rPr lang="nl-BE" dirty="0" err="1" smtClean="0"/>
              <a:t>ongoing</a:t>
            </a:r>
            <a:endParaRPr lang="nl-BE" dirty="0" smtClean="0"/>
          </a:p>
          <a:p>
            <a:r>
              <a:rPr lang="nl-BE" dirty="0" smtClean="0"/>
              <a:t>Public deliverable </a:t>
            </a:r>
            <a:r>
              <a:rPr lang="nl-BE" dirty="0" err="1" smtClean="0"/>
              <a:t>available</a:t>
            </a:r>
            <a:r>
              <a:rPr lang="nl-BE" dirty="0"/>
              <a:t>: </a:t>
            </a:r>
            <a:endParaRPr lang="nl-BE" dirty="0" smtClean="0"/>
          </a:p>
          <a:p>
            <a:pPr marL="0" indent="0">
              <a:buNone/>
            </a:pPr>
            <a:r>
              <a:rPr lang="nl-BE" sz="1300" dirty="0"/>
              <a:t>http://smartnet-project.eu/wp-content/uploads/2016/12/D1.3_20161202_V1.0.pdf</a:t>
            </a:r>
            <a:endParaRPr lang="nl-BE" sz="1300" dirty="0" smtClean="0"/>
          </a:p>
          <a:p>
            <a:pPr marL="0" indent="0" algn="ctr">
              <a:buNone/>
            </a:pPr>
            <a:endParaRPr lang="nl-BE" i="1" dirty="0" smtClean="0"/>
          </a:p>
          <a:p>
            <a:pPr marL="0" indent="0" algn="ctr">
              <a:buNone/>
            </a:pPr>
            <a:r>
              <a:rPr lang="nl-BE" i="1" dirty="0" err="1" smtClean="0"/>
              <a:t>If</a:t>
            </a:r>
            <a:r>
              <a:rPr lang="nl-BE" i="1" dirty="0" smtClean="0"/>
              <a:t> </a:t>
            </a:r>
            <a:r>
              <a:rPr lang="nl-BE" i="1" dirty="0" err="1"/>
              <a:t>they</a:t>
            </a:r>
            <a:r>
              <a:rPr lang="nl-BE" i="1" dirty="0"/>
              <a:t> want </a:t>
            </a:r>
            <a:r>
              <a:rPr lang="nl-BE" i="1" dirty="0" err="1"/>
              <a:t>to</a:t>
            </a:r>
            <a:r>
              <a:rPr lang="nl-BE" i="1" dirty="0"/>
              <a:t> go </a:t>
            </a:r>
            <a:r>
              <a:rPr lang="nl-BE" i="1" dirty="0" err="1"/>
              <a:t>fast</a:t>
            </a:r>
            <a:r>
              <a:rPr lang="nl-BE" i="1" dirty="0"/>
              <a:t>, system operators </a:t>
            </a:r>
            <a:r>
              <a:rPr lang="nl-BE" i="1" dirty="0" err="1"/>
              <a:t>could</a:t>
            </a:r>
            <a:r>
              <a:rPr lang="nl-BE" i="1" dirty="0"/>
              <a:t> go </a:t>
            </a:r>
            <a:r>
              <a:rPr lang="nl-BE" i="1" dirty="0" err="1" smtClean="0"/>
              <a:t>alone</a:t>
            </a:r>
            <a:r>
              <a:rPr lang="nl-BE" i="1" dirty="0" smtClean="0"/>
              <a:t>; </a:t>
            </a:r>
            <a:r>
              <a:rPr lang="nl-BE" i="1" dirty="0" err="1" smtClean="0"/>
              <a:t>if</a:t>
            </a:r>
            <a:r>
              <a:rPr lang="nl-BE" i="1" dirty="0" smtClean="0"/>
              <a:t> </a:t>
            </a:r>
            <a:r>
              <a:rPr lang="nl-BE" i="1" dirty="0" err="1"/>
              <a:t>they</a:t>
            </a:r>
            <a:r>
              <a:rPr lang="nl-BE" i="1" dirty="0"/>
              <a:t> want </a:t>
            </a:r>
            <a:r>
              <a:rPr lang="nl-BE" i="1" dirty="0" err="1"/>
              <a:t>to</a:t>
            </a:r>
            <a:r>
              <a:rPr lang="nl-BE" i="1" dirty="0"/>
              <a:t> go far, </a:t>
            </a:r>
            <a:r>
              <a:rPr lang="nl-BE" i="1" dirty="0" err="1" smtClean="0"/>
              <a:t>they</a:t>
            </a:r>
            <a:r>
              <a:rPr lang="nl-BE" i="1" dirty="0" smtClean="0"/>
              <a:t> </a:t>
            </a:r>
            <a:r>
              <a:rPr lang="nl-BE" i="1" dirty="0" err="1" smtClean="0"/>
              <a:t>should</a:t>
            </a:r>
            <a:r>
              <a:rPr lang="nl-BE" i="1" dirty="0" smtClean="0"/>
              <a:t> go </a:t>
            </a:r>
            <a:r>
              <a:rPr lang="nl-BE" i="1" dirty="0" err="1" smtClean="0"/>
              <a:t>together</a:t>
            </a:r>
            <a:r>
              <a:rPr lang="nl-BE" i="1" dirty="0" smtClean="0"/>
              <a:t>, </a:t>
            </a:r>
          </a:p>
          <a:p>
            <a:pPr marL="0" indent="0" algn="ctr">
              <a:buNone/>
            </a:pPr>
            <a:r>
              <a:rPr lang="nl-BE" i="1" dirty="0" smtClean="0"/>
              <a:t> </a:t>
            </a:r>
            <a:r>
              <a:rPr lang="nl-BE" i="1" dirty="0" err="1" smtClean="0"/>
              <a:t>turning</a:t>
            </a:r>
            <a:r>
              <a:rPr lang="nl-BE" i="1" dirty="0" smtClean="0"/>
              <a:t> </a:t>
            </a:r>
            <a:r>
              <a:rPr lang="nl-BE" i="1" dirty="0" err="1" smtClean="0"/>
              <a:t>challenges</a:t>
            </a:r>
            <a:r>
              <a:rPr lang="nl-BE" i="1" dirty="0" smtClean="0"/>
              <a:t> </a:t>
            </a:r>
            <a:r>
              <a:rPr lang="nl-BE" i="1" dirty="0" err="1" smtClean="0"/>
              <a:t>into</a:t>
            </a:r>
            <a:r>
              <a:rPr lang="nl-BE" i="1" dirty="0" smtClean="0"/>
              <a:t> </a:t>
            </a:r>
            <a:r>
              <a:rPr lang="nl-BE" i="1" dirty="0" err="1" smtClean="0"/>
              <a:t>opportunities</a:t>
            </a:r>
            <a:endParaRPr lang="nl-BE" dirty="0"/>
          </a:p>
        </p:txBody>
      </p:sp>
      <p:sp>
        <p:nvSpPr>
          <p:cNvPr id="5" name="Slide Number Placeholder 4"/>
          <p:cNvSpPr>
            <a:spLocks noGrp="1"/>
          </p:cNvSpPr>
          <p:nvPr>
            <p:ph type="sldNum" sz="quarter" idx="4"/>
          </p:nvPr>
        </p:nvSpPr>
        <p:spPr/>
        <p:txBody>
          <a:bodyPr/>
          <a:lstStyle/>
          <a:p>
            <a:fld id="{34721BB1-432A-5344-92A7-E5681479A72E}" type="slidenum">
              <a:rPr lang="en-US" smtClean="0"/>
              <a:pPr/>
              <a:t>15</a:t>
            </a:fld>
            <a:endParaRPr lang="en-US" dirty="0"/>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BE"/>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BE"/>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BE"/>
          </a:p>
        </p:txBody>
      </p:sp>
      <p:sp>
        <p:nvSpPr>
          <p:cNvPr id="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BE"/>
          </a:p>
        </p:txBody>
      </p:sp>
      <p:sp>
        <p:nvSpPr>
          <p:cNvPr id="9"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BE"/>
          </a:p>
        </p:txBody>
      </p:sp>
      <p:pic>
        <p:nvPicPr>
          <p:cNvPr id="9218" name="Picture 2" descr="C:\Users\SIXD\Pictures\co operatio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12080" y="2130696"/>
            <a:ext cx="3611880" cy="41278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56445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fade">
                                      <p:cBhvr>
                                        <p:cTn id="30" dur="500"/>
                                        <p:tgtEl>
                                          <p:spTgt spid="3">
                                            <p:txEl>
                                              <p:pRg st="7" end="7"/>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9218"/>
                                        </p:tgtEl>
                                        <p:attrNameLst>
                                          <p:attrName>style.visibility</p:attrName>
                                        </p:attrNameLst>
                                      </p:cBhvr>
                                      <p:to>
                                        <p:strVal val="visible"/>
                                      </p:to>
                                    </p:set>
                                    <p:animEffect transition="in" filter="fade">
                                      <p:cBhvr>
                                        <p:cTn id="33" dur="500"/>
                                        <p:tgtEl>
                                          <p:spTgt spid="9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Y:\Unit_ETE\Projects\GWO\N6001 E-market\2 Communicatie-informatie\Templates\Logo\vito_energyville_quarterv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20454" y="3964780"/>
            <a:ext cx="814386" cy="4361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33584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4294967295"/>
          </p:nvPr>
        </p:nvSpPr>
        <p:spPr>
          <a:xfrm>
            <a:off x="1965960" y="3231198"/>
            <a:ext cx="5242560" cy="2514282"/>
          </a:xfrm>
          <a:prstGeom prst="rect">
            <a:avLst/>
          </a:prstGeom>
        </p:spPr>
        <p:txBody>
          <a:bodyPr/>
          <a:lstStyle/>
          <a:p>
            <a:pPr marL="0" indent="0">
              <a:buNone/>
            </a:pPr>
            <a:r>
              <a:rPr lang="en-US" sz="2400" dirty="0" err="1" smtClean="0"/>
              <a:t>Daan</a:t>
            </a:r>
            <a:r>
              <a:rPr lang="en-US" sz="2400" dirty="0" smtClean="0"/>
              <a:t> Six</a:t>
            </a:r>
          </a:p>
          <a:p>
            <a:pPr marL="0" indent="0">
              <a:lnSpc>
                <a:spcPct val="150000"/>
              </a:lnSpc>
              <a:buNone/>
            </a:pPr>
            <a:endParaRPr lang="en-US" sz="1800" b="1" dirty="0" smtClean="0">
              <a:solidFill>
                <a:schemeClr val="tx2">
                  <a:lumMod val="50000"/>
                </a:schemeClr>
              </a:solidFill>
            </a:endParaRPr>
          </a:p>
          <a:p>
            <a:pPr marL="0" indent="0">
              <a:lnSpc>
                <a:spcPct val="150000"/>
              </a:lnSpc>
              <a:buNone/>
            </a:pPr>
            <a:r>
              <a:rPr lang="en-US" sz="1800" b="1" dirty="0" smtClean="0">
                <a:solidFill>
                  <a:schemeClr val="tx2">
                    <a:lumMod val="50000"/>
                  </a:schemeClr>
                </a:solidFill>
              </a:rPr>
              <a:t>Contact Information</a:t>
            </a:r>
          </a:p>
          <a:p>
            <a:pPr marL="0" indent="0">
              <a:lnSpc>
                <a:spcPct val="150000"/>
              </a:lnSpc>
              <a:buNone/>
            </a:pPr>
            <a:r>
              <a:rPr lang="en-US" sz="1600" dirty="0" smtClean="0"/>
              <a:t>Affiliation:		VITO / EnergyVille</a:t>
            </a:r>
          </a:p>
          <a:p>
            <a:pPr marL="0" indent="0">
              <a:buNone/>
            </a:pPr>
            <a:r>
              <a:rPr lang="en-US" sz="1600" dirty="0" smtClean="0"/>
              <a:t>Phone:		+32 14 33 58 47</a:t>
            </a:r>
            <a:endParaRPr lang="en-US" sz="1600" dirty="0"/>
          </a:p>
          <a:p>
            <a:pPr marL="0" indent="0">
              <a:buNone/>
            </a:pPr>
            <a:r>
              <a:rPr lang="en-US" sz="1600" dirty="0"/>
              <a:t>Email</a:t>
            </a:r>
            <a:r>
              <a:rPr lang="en-US" sz="1600" dirty="0" smtClean="0"/>
              <a:t>:		</a:t>
            </a:r>
            <a:r>
              <a:rPr lang="en-US" sz="1600" dirty="0" smtClean="0">
                <a:hlinkClick r:id="rId2"/>
              </a:rPr>
              <a:t>daan.six@vito.be</a:t>
            </a:r>
            <a:r>
              <a:rPr lang="en-US" sz="1600" dirty="0" smtClean="0"/>
              <a:t> / </a:t>
            </a:r>
            <a:r>
              <a:rPr lang="en-US" sz="1600" dirty="0" smtClean="0">
                <a:hlinkClick r:id="rId3"/>
              </a:rPr>
              <a:t>daan.six@energyville.be</a:t>
            </a:r>
            <a:r>
              <a:rPr lang="en-US" sz="1600" dirty="0" smtClean="0"/>
              <a:t> </a:t>
            </a:r>
            <a:endParaRPr lang="en-US" sz="1600" dirty="0"/>
          </a:p>
          <a:p>
            <a:endParaRPr lang="en-US" dirty="0"/>
          </a:p>
        </p:txBody>
      </p:sp>
      <p:pic>
        <p:nvPicPr>
          <p:cNvPr id="2050" name="Picture 2" descr="Y:\Unit_ETE\Projects\GWO\N6001 E-market\2 Communicatie-informatie\Templates\Logo\Energyvillelogo.t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1205" y="3047206"/>
            <a:ext cx="2495613" cy="11514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27250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sz="half" idx="1"/>
          </p:nvPr>
        </p:nvSpPr>
        <p:spPr>
          <a:xfrm>
            <a:off x="457200" y="2077357"/>
            <a:ext cx="7846792" cy="4154714"/>
          </a:xfrm>
        </p:spPr>
        <p:txBody>
          <a:bodyPr/>
          <a:lstStyle/>
          <a:p>
            <a:r>
              <a:rPr lang="en-US" dirty="0" smtClean="0"/>
              <a:t>TSO-DSO coordination schemes: scope and definitions</a:t>
            </a:r>
          </a:p>
          <a:p>
            <a:endParaRPr lang="en-US" dirty="0" smtClean="0"/>
          </a:p>
          <a:p>
            <a:r>
              <a:rPr lang="en-US" dirty="0" smtClean="0"/>
              <a:t>Characteristics of 5 TSO-DSO coordination schemes for flexibility- based services</a:t>
            </a:r>
          </a:p>
          <a:p>
            <a:endParaRPr lang="en-US" dirty="0" smtClean="0"/>
          </a:p>
          <a:p>
            <a:r>
              <a:rPr lang="en-US" dirty="0" smtClean="0"/>
              <a:t>Conclusions</a:t>
            </a:r>
          </a:p>
        </p:txBody>
      </p:sp>
      <p:sp>
        <p:nvSpPr>
          <p:cNvPr id="5" name="Slide Number Placeholder 4"/>
          <p:cNvSpPr>
            <a:spLocks noGrp="1"/>
          </p:cNvSpPr>
          <p:nvPr>
            <p:ph type="sldNum" sz="quarter" idx="4"/>
          </p:nvPr>
        </p:nvSpPr>
        <p:spPr/>
        <p:txBody>
          <a:bodyPr/>
          <a:lstStyle/>
          <a:p>
            <a:fld id="{34721BB1-432A-5344-92A7-E5681479A72E}" type="slidenum">
              <a:rPr lang="en-US" smtClean="0"/>
              <a:pPr/>
              <a:t>2</a:t>
            </a:fld>
            <a:endParaRPr lang="en-US" dirty="0"/>
          </a:p>
        </p:txBody>
      </p:sp>
    </p:spTree>
    <p:extLst>
      <p:ext uri="{BB962C8B-B14F-4D97-AF65-F5344CB8AC3E}">
        <p14:creationId xmlns:p14="http://schemas.microsoft.com/office/powerpoint/2010/main" val="953241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sz="half" idx="1"/>
          </p:nvPr>
        </p:nvSpPr>
        <p:spPr>
          <a:xfrm>
            <a:off x="457200" y="2077357"/>
            <a:ext cx="7846792" cy="4154714"/>
          </a:xfrm>
        </p:spPr>
        <p:txBody>
          <a:bodyPr/>
          <a:lstStyle/>
          <a:p>
            <a:r>
              <a:rPr lang="en-US" b="1" dirty="0" smtClean="0"/>
              <a:t>TSO-DSO coordination schemes: scope and definitions</a:t>
            </a:r>
          </a:p>
          <a:p>
            <a:endParaRPr lang="en-US" dirty="0" smtClean="0"/>
          </a:p>
          <a:p>
            <a:r>
              <a:rPr lang="en-US" dirty="0" smtClean="0"/>
              <a:t>Characteristics of 5 TSO-DSO coordination schemes for flexibility- based services</a:t>
            </a:r>
          </a:p>
          <a:p>
            <a:endParaRPr lang="en-US" dirty="0" smtClean="0"/>
          </a:p>
          <a:p>
            <a:r>
              <a:rPr lang="en-US" dirty="0" smtClean="0"/>
              <a:t>Conclusions</a:t>
            </a:r>
          </a:p>
        </p:txBody>
      </p:sp>
      <p:sp>
        <p:nvSpPr>
          <p:cNvPr id="5" name="Slide Number Placeholder 4"/>
          <p:cNvSpPr>
            <a:spLocks noGrp="1"/>
          </p:cNvSpPr>
          <p:nvPr>
            <p:ph type="sldNum" sz="quarter" idx="4"/>
          </p:nvPr>
        </p:nvSpPr>
        <p:spPr/>
        <p:txBody>
          <a:bodyPr/>
          <a:lstStyle/>
          <a:p>
            <a:fld id="{34721BB1-432A-5344-92A7-E5681479A72E}" type="slidenum">
              <a:rPr lang="en-US" smtClean="0"/>
              <a:pPr/>
              <a:t>3</a:t>
            </a:fld>
            <a:endParaRPr lang="en-US" dirty="0"/>
          </a:p>
        </p:txBody>
      </p:sp>
    </p:spTree>
    <p:extLst>
      <p:ext uri="{BB962C8B-B14F-4D97-AF65-F5344CB8AC3E}">
        <p14:creationId xmlns:p14="http://schemas.microsoft.com/office/powerpoint/2010/main" val="13931995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TSO-DSO coordination schemes: scope and definitions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solidFill>
                  <a:schemeClr val="tx2">
                    <a:lumMod val="75000"/>
                  </a:schemeClr>
                </a:solidFill>
              </a:rPr>
              <a:t>Objective</a:t>
            </a:r>
            <a:r>
              <a:rPr lang="en-US" dirty="0">
                <a:solidFill>
                  <a:schemeClr val="tx2">
                    <a:lumMod val="75000"/>
                  </a:schemeClr>
                </a:solidFill>
              </a:rPr>
              <a:t>: </a:t>
            </a:r>
            <a:r>
              <a:rPr lang="en-US" dirty="0" smtClean="0">
                <a:solidFill>
                  <a:schemeClr val="tx2">
                    <a:lumMod val="75000"/>
                  </a:schemeClr>
                </a:solidFill>
              </a:rPr>
              <a:t>analyze TSO-DSO </a:t>
            </a:r>
            <a:r>
              <a:rPr lang="en-US" dirty="0">
                <a:solidFill>
                  <a:schemeClr val="tx2">
                    <a:lumMod val="75000"/>
                  </a:schemeClr>
                </a:solidFill>
              </a:rPr>
              <a:t>coordination schemes </a:t>
            </a:r>
            <a:r>
              <a:rPr lang="en-US" dirty="0" smtClean="0">
                <a:solidFill>
                  <a:schemeClr val="tx2">
                    <a:lumMod val="75000"/>
                  </a:schemeClr>
                </a:solidFill>
              </a:rPr>
              <a:t>(CSs) for the provision </a:t>
            </a:r>
            <a:r>
              <a:rPr lang="en-US" dirty="0">
                <a:solidFill>
                  <a:schemeClr val="tx2">
                    <a:lumMod val="75000"/>
                  </a:schemeClr>
                </a:solidFill>
              </a:rPr>
              <a:t>of flexibility-based </a:t>
            </a:r>
            <a:r>
              <a:rPr lang="en-US" dirty="0" smtClean="0">
                <a:solidFill>
                  <a:schemeClr val="tx2">
                    <a:lumMod val="75000"/>
                  </a:schemeClr>
                </a:solidFill>
              </a:rPr>
              <a:t>system services by distributed resources (DG, DSM, …)</a:t>
            </a:r>
          </a:p>
          <a:p>
            <a:pPr lvl="0"/>
            <a:endParaRPr lang="en-US" dirty="0" smtClean="0"/>
          </a:p>
          <a:p>
            <a:pPr lvl="0"/>
            <a:r>
              <a:rPr lang="en-US" dirty="0" err="1" smtClean="0"/>
              <a:t>Analyse</a:t>
            </a:r>
            <a:r>
              <a:rPr lang="en-US" dirty="0" smtClean="0"/>
              <a:t> each CS, focusing on:</a:t>
            </a:r>
          </a:p>
          <a:p>
            <a:pPr lvl="1"/>
            <a:r>
              <a:rPr lang="en-US" dirty="0" smtClean="0"/>
              <a:t>envisioned </a:t>
            </a:r>
            <a:r>
              <a:rPr lang="en-US" dirty="0"/>
              <a:t>set of roles and responsibilities, </a:t>
            </a:r>
            <a:endParaRPr lang="en-US" dirty="0" smtClean="0"/>
          </a:p>
          <a:p>
            <a:pPr lvl="1"/>
            <a:r>
              <a:rPr lang="en-US" dirty="0" smtClean="0"/>
              <a:t>potential </a:t>
            </a:r>
            <a:r>
              <a:rPr lang="en-US" dirty="0"/>
              <a:t>market architectures, and </a:t>
            </a:r>
            <a:endParaRPr lang="en-US" dirty="0" smtClean="0"/>
          </a:p>
          <a:p>
            <a:pPr lvl="1"/>
            <a:r>
              <a:rPr lang="en-US" dirty="0" smtClean="0"/>
              <a:t>relevant </a:t>
            </a:r>
            <a:r>
              <a:rPr lang="en-US" dirty="0"/>
              <a:t>information </a:t>
            </a:r>
            <a:r>
              <a:rPr lang="en-US" dirty="0" smtClean="0"/>
              <a:t>exchanges</a:t>
            </a:r>
            <a:endParaRPr lang="nl-BE" dirty="0"/>
          </a:p>
          <a:p>
            <a:endParaRPr lang="en-US" dirty="0" smtClean="0"/>
          </a:p>
          <a:p>
            <a:r>
              <a:rPr lang="en-US" dirty="0" smtClean="0"/>
              <a:t>Impact on </a:t>
            </a:r>
            <a:r>
              <a:rPr lang="en-US" dirty="0"/>
              <a:t>TSO grid operation, DSO grid operation, the role of other market participants and the related market design </a:t>
            </a:r>
            <a:r>
              <a:rPr lang="en-US" dirty="0" smtClean="0">
                <a:sym typeface="Wingdings" panose="05000000000000000000" pitchFamily="2" charset="2"/>
              </a:rPr>
              <a:t> </a:t>
            </a:r>
            <a:r>
              <a:rPr lang="en-US" dirty="0" smtClean="0"/>
              <a:t>national </a:t>
            </a:r>
            <a:r>
              <a:rPr lang="en-US" dirty="0"/>
              <a:t>regulatory </a:t>
            </a:r>
            <a:r>
              <a:rPr lang="en-US" dirty="0" smtClean="0"/>
              <a:t>frameworks and EU context</a:t>
            </a:r>
            <a:endParaRPr lang="nl-BE" dirty="0"/>
          </a:p>
          <a:p>
            <a:pPr marL="0" indent="0">
              <a:buNone/>
            </a:pPr>
            <a:endParaRPr lang="en-US" dirty="0">
              <a:solidFill>
                <a:schemeClr val="tx2">
                  <a:lumMod val="75000"/>
                </a:schemeClr>
              </a:solidFill>
            </a:endParaRPr>
          </a:p>
          <a:p>
            <a:endParaRPr lang="en-US" dirty="0"/>
          </a:p>
        </p:txBody>
      </p:sp>
      <p:sp>
        <p:nvSpPr>
          <p:cNvPr id="4" name="Slide Number Placeholder 3"/>
          <p:cNvSpPr>
            <a:spLocks noGrp="1"/>
          </p:cNvSpPr>
          <p:nvPr>
            <p:ph type="sldNum" sz="quarter" idx="4"/>
          </p:nvPr>
        </p:nvSpPr>
        <p:spPr/>
        <p:txBody>
          <a:bodyPr/>
          <a:lstStyle/>
          <a:p>
            <a:fld id="{34721BB1-432A-5344-92A7-E5681479A72E}" type="slidenum">
              <a:rPr lang="en-US" smtClean="0"/>
              <a:pPr/>
              <a:t>4</a:t>
            </a:fld>
            <a:endParaRPr lang="en-US" dirty="0"/>
          </a:p>
        </p:txBody>
      </p:sp>
      <p:pic>
        <p:nvPicPr>
          <p:cNvPr id="3074" name="Picture 2" descr="C:\Users\SIXD\Pictures\coordination.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36943" y="3264634"/>
            <a:ext cx="2356889" cy="13835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0010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07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sz="half" idx="1"/>
          </p:nvPr>
        </p:nvSpPr>
        <p:spPr>
          <a:xfrm>
            <a:off x="457200" y="2077357"/>
            <a:ext cx="7846792" cy="4154714"/>
          </a:xfrm>
        </p:spPr>
        <p:txBody>
          <a:bodyPr/>
          <a:lstStyle/>
          <a:p>
            <a:r>
              <a:rPr lang="en-US" dirty="0" smtClean="0"/>
              <a:t>TSO-DSO coordination schemes: scope and definitions</a:t>
            </a:r>
          </a:p>
          <a:p>
            <a:endParaRPr lang="en-US" dirty="0" smtClean="0"/>
          </a:p>
          <a:p>
            <a:r>
              <a:rPr lang="en-US" b="1" dirty="0" smtClean="0"/>
              <a:t>Characteristics of 5 TSO-DSO coordination schemes for flexibility- based services</a:t>
            </a:r>
          </a:p>
          <a:p>
            <a:endParaRPr lang="en-US" dirty="0" smtClean="0"/>
          </a:p>
          <a:p>
            <a:r>
              <a:rPr lang="en-US" dirty="0" smtClean="0"/>
              <a:t>Conclusions</a:t>
            </a:r>
          </a:p>
        </p:txBody>
      </p:sp>
      <p:sp>
        <p:nvSpPr>
          <p:cNvPr id="5" name="Slide Number Placeholder 4"/>
          <p:cNvSpPr>
            <a:spLocks noGrp="1"/>
          </p:cNvSpPr>
          <p:nvPr>
            <p:ph type="sldNum" sz="quarter" idx="4"/>
          </p:nvPr>
        </p:nvSpPr>
        <p:spPr/>
        <p:txBody>
          <a:bodyPr/>
          <a:lstStyle/>
          <a:p>
            <a:fld id="{34721BB1-432A-5344-92A7-E5681479A72E}" type="slidenum">
              <a:rPr lang="en-US" smtClean="0"/>
              <a:pPr/>
              <a:t>5</a:t>
            </a:fld>
            <a:endParaRPr lang="en-US" dirty="0"/>
          </a:p>
        </p:txBody>
      </p:sp>
    </p:spTree>
    <p:extLst>
      <p:ext uri="{BB962C8B-B14F-4D97-AF65-F5344CB8AC3E}">
        <p14:creationId xmlns:p14="http://schemas.microsoft.com/office/powerpoint/2010/main" val="2443772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Five </a:t>
            </a:r>
            <a:r>
              <a:rPr lang="nl-BE" dirty="0" err="1" smtClean="0"/>
              <a:t>possible</a:t>
            </a:r>
            <a:r>
              <a:rPr lang="nl-BE" dirty="0" smtClean="0"/>
              <a:t> TSO-DSO </a:t>
            </a:r>
            <a:r>
              <a:rPr lang="nl-BE" dirty="0" err="1" smtClean="0"/>
              <a:t>coordination</a:t>
            </a:r>
            <a:r>
              <a:rPr lang="nl-BE" dirty="0" smtClean="0"/>
              <a:t> </a:t>
            </a:r>
            <a:r>
              <a:rPr lang="nl-BE" dirty="0" err="1" smtClean="0"/>
              <a:t>schemes</a:t>
            </a:r>
            <a:r>
              <a:rPr lang="nl-BE" dirty="0" smtClean="0"/>
              <a:t>:</a:t>
            </a:r>
            <a:br>
              <a:rPr lang="nl-BE" dirty="0" smtClean="0"/>
            </a:br>
            <a:r>
              <a:rPr lang="nl-BE" dirty="0" smtClean="0"/>
              <a:t>1) </a:t>
            </a:r>
            <a:r>
              <a:rPr lang="nl-BE" dirty="0" err="1" smtClean="0"/>
              <a:t>Centralized</a:t>
            </a:r>
            <a:r>
              <a:rPr lang="nl-BE" dirty="0" smtClean="0"/>
              <a:t> AS market model</a:t>
            </a:r>
            <a:endParaRPr lang="nl-BE" dirty="0"/>
          </a:p>
        </p:txBody>
      </p:sp>
      <p:sp>
        <p:nvSpPr>
          <p:cNvPr id="3" name="Content Placeholder 2"/>
          <p:cNvSpPr>
            <a:spLocks noGrp="1"/>
          </p:cNvSpPr>
          <p:nvPr>
            <p:ph sz="half" idx="1"/>
          </p:nvPr>
        </p:nvSpPr>
        <p:spPr>
          <a:xfrm>
            <a:off x="457200" y="2077357"/>
            <a:ext cx="3140015" cy="4154714"/>
          </a:xfrm>
        </p:spPr>
        <p:txBody>
          <a:bodyPr/>
          <a:lstStyle/>
          <a:p>
            <a:r>
              <a:rPr lang="nl-BE" sz="1800" dirty="0" smtClean="0"/>
              <a:t>1 common </a:t>
            </a:r>
            <a:r>
              <a:rPr lang="nl-BE" sz="1800" dirty="0" err="1" smtClean="0"/>
              <a:t>ancillary</a:t>
            </a:r>
            <a:r>
              <a:rPr lang="nl-BE" sz="1800" dirty="0" smtClean="0"/>
              <a:t> services market </a:t>
            </a:r>
            <a:r>
              <a:rPr lang="nl-BE" sz="1800" dirty="0" err="1" smtClean="0"/>
              <a:t>managed</a:t>
            </a:r>
            <a:r>
              <a:rPr lang="nl-BE" sz="1800" dirty="0" smtClean="0"/>
              <a:t> </a:t>
            </a:r>
            <a:r>
              <a:rPr lang="nl-BE" sz="1800" dirty="0" err="1" smtClean="0"/>
              <a:t>by</a:t>
            </a:r>
            <a:r>
              <a:rPr lang="nl-BE" sz="1800" dirty="0" smtClean="0"/>
              <a:t> TSO</a:t>
            </a:r>
          </a:p>
          <a:p>
            <a:endParaRPr lang="nl-BE" sz="1800" dirty="0" smtClean="0"/>
          </a:p>
          <a:p>
            <a:r>
              <a:rPr lang="nl-BE" sz="1800" dirty="0" smtClean="0"/>
              <a:t>Separate DSO </a:t>
            </a:r>
            <a:r>
              <a:rPr lang="nl-BE" sz="1800" dirty="0" err="1" smtClean="0"/>
              <a:t>process</a:t>
            </a:r>
            <a:r>
              <a:rPr lang="nl-BE" sz="1800" dirty="0" smtClean="0"/>
              <a:t> </a:t>
            </a:r>
            <a:r>
              <a:rPr lang="nl-BE" sz="1800" dirty="0" err="1" smtClean="0"/>
              <a:t>for</a:t>
            </a:r>
            <a:r>
              <a:rPr lang="nl-BE" sz="1800" dirty="0" smtClean="0"/>
              <a:t> </a:t>
            </a:r>
            <a:r>
              <a:rPr lang="nl-BE" sz="1800" dirty="0" err="1" smtClean="0"/>
              <a:t>checking</a:t>
            </a:r>
            <a:r>
              <a:rPr lang="nl-BE" sz="1800" dirty="0" smtClean="0"/>
              <a:t> </a:t>
            </a:r>
            <a:r>
              <a:rPr lang="nl-BE" sz="1800" dirty="0" err="1" smtClean="0"/>
              <a:t>distribution</a:t>
            </a:r>
            <a:r>
              <a:rPr lang="nl-BE" sz="1800" dirty="0" smtClean="0"/>
              <a:t> </a:t>
            </a:r>
            <a:r>
              <a:rPr lang="nl-BE" sz="1800" dirty="0" err="1" smtClean="0"/>
              <a:t>constraints</a:t>
            </a:r>
            <a:r>
              <a:rPr lang="nl-BE" sz="1800" dirty="0" smtClean="0"/>
              <a:t>  (e.g. </a:t>
            </a:r>
            <a:r>
              <a:rPr lang="nl-BE" sz="1800" dirty="0" err="1" smtClean="0"/>
              <a:t>prequalification</a:t>
            </a:r>
            <a:r>
              <a:rPr lang="nl-BE" sz="1800" dirty="0" smtClean="0"/>
              <a:t>)</a:t>
            </a:r>
          </a:p>
          <a:p>
            <a:endParaRPr lang="nl-BE" dirty="0"/>
          </a:p>
        </p:txBody>
      </p:sp>
      <p:sp>
        <p:nvSpPr>
          <p:cNvPr id="5" name="Slide Number Placeholder 4"/>
          <p:cNvSpPr>
            <a:spLocks noGrp="1"/>
          </p:cNvSpPr>
          <p:nvPr>
            <p:ph type="sldNum" sz="quarter" idx="4"/>
          </p:nvPr>
        </p:nvSpPr>
        <p:spPr/>
        <p:txBody>
          <a:bodyPr/>
          <a:lstStyle/>
          <a:p>
            <a:fld id="{34721BB1-432A-5344-92A7-E5681479A72E}" type="slidenum">
              <a:rPr lang="en-US" smtClean="0"/>
              <a:pPr/>
              <a:t>6</a:t>
            </a:fld>
            <a:endParaRPr lang="en-US" dirty="0"/>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BE"/>
          </a:p>
        </p:txBody>
      </p:sp>
      <p:pic>
        <p:nvPicPr>
          <p:cNvPr id="4107" name="Picture 11" descr="D:\EUW16 homework\Utility week barcelona november  2016\Centralized AS market model.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34154" y="1900621"/>
            <a:ext cx="3819689" cy="4521503"/>
          </a:xfrm>
          <a:prstGeom prst="rect">
            <a:avLst/>
          </a:prstGeom>
          <a:noFill/>
          <a:extLst>
            <a:ext uri="{909E8E84-426E-40DD-AFC4-6F175D3DCCD1}">
              <a14:hiddenFill xmlns:a14="http://schemas.microsoft.com/office/drawing/2010/main">
                <a:solidFill>
                  <a:srgbClr val="FFFFFF"/>
                </a:solidFill>
              </a14:hiddenFill>
            </a:ext>
          </a:extLst>
        </p:spPr>
      </p:pic>
      <p:pic>
        <p:nvPicPr>
          <p:cNvPr id="4108" name="Picture 12" descr="D:\EUW16 homework\Utility week barcelona november  2016\Legend.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53843" y="2976110"/>
            <a:ext cx="1833325" cy="27769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2928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Five </a:t>
            </a:r>
            <a:r>
              <a:rPr lang="nl-BE" dirty="0" err="1" smtClean="0"/>
              <a:t>possible</a:t>
            </a:r>
            <a:r>
              <a:rPr lang="nl-BE" dirty="0" smtClean="0"/>
              <a:t> TSO-DSO </a:t>
            </a:r>
            <a:r>
              <a:rPr lang="nl-BE" dirty="0" err="1" smtClean="0"/>
              <a:t>coordination</a:t>
            </a:r>
            <a:r>
              <a:rPr lang="nl-BE" dirty="0" smtClean="0"/>
              <a:t> </a:t>
            </a:r>
            <a:r>
              <a:rPr lang="nl-BE" dirty="0" err="1" smtClean="0"/>
              <a:t>schemes</a:t>
            </a:r>
            <a:r>
              <a:rPr lang="nl-BE" dirty="0" smtClean="0"/>
              <a:t>:</a:t>
            </a:r>
            <a:br>
              <a:rPr lang="nl-BE" dirty="0" smtClean="0"/>
            </a:br>
            <a:r>
              <a:rPr lang="nl-BE" dirty="0" smtClean="0"/>
              <a:t>2) </a:t>
            </a:r>
            <a:r>
              <a:rPr lang="nl-BE" dirty="0" err="1" smtClean="0"/>
              <a:t>Local</a:t>
            </a:r>
            <a:r>
              <a:rPr lang="nl-BE" dirty="0" smtClean="0"/>
              <a:t> AS market model</a:t>
            </a:r>
            <a:endParaRPr lang="nl-BE" dirty="0"/>
          </a:p>
        </p:txBody>
      </p:sp>
      <p:sp>
        <p:nvSpPr>
          <p:cNvPr id="3" name="Content Placeholder 2"/>
          <p:cNvSpPr>
            <a:spLocks noGrp="1"/>
          </p:cNvSpPr>
          <p:nvPr>
            <p:ph sz="half" idx="1"/>
          </p:nvPr>
        </p:nvSpPr>
        <p:spPr>
          <a:xfrm>
            <a:off x="457200" y="2077357"/>
            <a:ext cx="3179493" cy="4154714"/>
          </a:xfrm>
        </p:spPr>
        <p:txBody>
          <a:bodyPr>
            <a:normAutofit/>
          </a:bodyPr>
          <a:lstStyle/>
          <a:p>
            <a:r>
              <a:rPr lang="nl-BE" sz="1800" dirty="0" smtClean="0"/>
              <a:t>Separate </a:t>
            </a:r>
            <a:r>
              <a:rPr lang="nl-BE" sz="1800" dirty="0" err="1" smtClean="0"/>
              <a:t>local</a:t>
            </a:r>
            <a:r>
              <a:rPr lang="nl-BE" sz="1800" dirty="0" smtClean="0"/>
              <a:t> market </a:t>
            </a:r>
            <a:r>
              <a:rPr lang="nl-BE" sz="1800" dirty="0" err="1" smtClean="0"/>
              <a:t>managed</a:t>
            </a:r>
            <a:r>
              <a:rPr lang="nl-BE" sz="1800" dirty="0" smtClean="0"/>
              <a:t> </a:t>
            </a:r>
            <a:r>
              <a:rPr lang="nl-BE" sz="1800" dirty="0" err="1" smtClean="0"/>
              <a:t>by</a:t>
            </a:r>
            <a:r>
              <a:rPr lang="nl-BE" sz="1800" dirty="0" smtClean="0"/>
              <a:t> DSO </a:t>
            </a:r>
            <a:r>
              <a:rPr lang="nl-BE" sz="1800" dirty="0" err="1" smtClean="0"/>
              <a:t>for</a:t>
            </a:r>
            <a:r>
              <a:rPr lang="nl-BE" sz="1800" dirty="0" smtClean="0"/>
              <a:t> </a:t>
            </a:r>
            <a:r>
              <a:rPr lang="nl-BE" sz="1800" dirty="0" err="1" smtClean="0"/>
              <a:t>local</a:t>
            </a:r>
            <a:r>
              <a:rPr lang="nl-BE" sz="1800" dirty="0" smtClean="0"/>
              <a:t> issues</a:t>
            </a:r>
          </a:p>
          <a:p>
            <a:endParaRPr lang="nl-BE" sz="1800" dirty="0" smtClean="0"/>
          </a:p>
          <a:p>
            <a:r>
              <a:rPr lang="nl-BE" sz="1800" dirty="0" smtClean="0"/>
              <a:t>Transfer </a:t>
            </a:r>
            <a:r>
              <a:rPr lang="nl-BE" sz="1800" dirty="0" err="1" smtClean="0"/>
              <a:t>remaining</a:t>
            </a:r>
            <a:r>
              <a:rPr lang="nl-BE" sz="1800" dirty="0" smtClean="0"/>
              <a:t> flexibility </a:t>
            </a:r>
            <a:r>
              <a:rPr lang="nl-BE" sz="1800" dirty="0" err="1" smtClean="0"/>
              <a:t>to</a:t>
            </a:r>
            <a:r>
              <a:rPr lang="nl-BE" sz="1800" dirty="0" smtClean="0"/>
              <a:t> TSO </a:t>
            </a:r>
            <a:r>
              <a:rPr lang="nl-BE" sz="1800" dirty="0" err="1" smtClean="0"/>
              <a:t>ancillary</a:t>
            </a:r>
            <a:r>
              <a:rPr lang="nl-BE" sz="1800" dirty="0" smtClean="0"/>
              <a:t> services market level</a:t>
            </a:r>
          </a:p>
          <a:p>
            <a:endParaRPr lang="nl-BE" sz="1800" dirty="0"/>
          </a:p>
        </p:txBody>
      </p:sp>
      <p:sp>
        <p:nvSpPr>
          <p:cNvPr id="5" name="Slide Number Placeholder 4"/>
          <p:cNvSpPr>
            <a:spLocks noGrp="1"/>
          </p:cNvSpPr>
          <p:nvPr>
            <p:ph type="sldNum" sz="quarter" idx="4"/>
          </p:nvPr>
        </p:nvSpPr>
        <p:spPr/>
        <p:txBody>
          <a:bodyPr/>
          <a:lstStyle/>
          <a:p>
            <a:fld id="{34721BB1-432A-5344-92A7-E5681479A72E}" type="slidenum">
              <a:rPr lang="en-US" smtClean="0"/>
              <a:pPr/>
              <a:t>7</a:t>
            </a:fld>
            <a:endParaRPr lang="en-US" dirty="0"/>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BE"/>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BE"/>
          </a:p>
        </p:txBody>
      </p:sp>
      <p:pic>
        <p:nvPicPr>
          <p:cNvPr id="9" name="Picture 12" descr="D:\EUW16 homework\Utility week barcelona november  2016\Legen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48256" y="2976110"/>
            <a:ext cx="1833325" cy="2776987"/>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descr="D:\EUW16 homework\Utility week barcelona november  2016\Local AS market model.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05201" y="1900621"/>
            <a:ext cx="3743056" cy="44307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95997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Five </a:t>
            </a:r>
            <a:r>
              <a:rPr lang="nl-BE" dirty="0" err="1" smtClean="0"/>
              <a:t>possible</a:t>
            </a:r>
            <a:r>
              <a:rPr lang="nl-BE" dirty="0" smtClean="0"/>
              <a:t> TSO-DSO </a:t>
            </a:r>
            <a:r>
              <a:rPr lang="nl-BE" dirty="0" err="1" smtClean="0"/>
              <a:t>coordination</a:t>
            </a:r>
            <a:r>
              <a:rPr lang="nl-BE" dirty="0" smtClean="0"/>
              <a:t> </a:t>
            </a:r>
            <a:r>
              <a:rPr lang="nl-BE" dirty="0" err="1" smtClean="0"/>
              <a:t>schemes</a:t>
            </a:r>
            <a:r>
              <a:rPr lang="nl-BE" dirty="0" smtClean="0"/>
              <a:t>:</a:t>
            </a:r>
            <a:br>
              <a:rPr lang="nl-BE" dirty="0" smtClean="0"/>
            </a:br>
            <a:r>
              <a:rPr lang="nl-BE" dirty="0" smtClean="0"/>
              <a:t>3) Shared </a:t>
            </a:r>
            <a:r>
              <a:rPr lang="nl-BE" dirty="0" err="1" smtClean="0"/>
              <a:t>balancing</a:t>
            </a:r>
            <a:r>
              <a:rPr lang="nl-BE" dirty="0" smtClean="0"/>
              <a:t> </a:t>
            </a:r>
            <a:r>
              <a:rPr lang="nl-BE" dirty="0" err="1" smtClean="0"/>
              <a:t>responsibility</a:t>
            </a:r>
            <a:r>
              <a:rPr lang="nl-BE" dirty="0" smtClean="0"/>
              <a:t> model</a:t>
            </a:r>
            <a:endParaRPr lang="nl-BE" dirty="0"/>
          </a:p>
        </p:txBody>
      </p:sp>
      <p:sp>
        <p:nvSpPr>
          <p:cNvPr id="3" name="Content Placeholder 2"/>
          <p:cNvSpPr>
            <a:spLocks noGrp="1"/>
          </p:cNvSpPr>
          <p:nvPr>
            <p:ph sz="half" idx="1"/>
          </p:nvPr>
        </p:nvSpPr>
        <p:spPr>
          <a:xfrm>
            <a:off x="457200" y="2077357"/>
            <a:ext cx="3021178" cy="4154714"/>
          </a:xfrm>
        </p:spPr>
        <p:txBody>
          <a:bodyPr>
            <a:normAutofit lnSpcReduction="10000"/>
          </a:bodyPr>
          <a:lstStyle/>
          <a:p>
            <a:r>
              <a:rPr lang="nl-BE" sz="1800" dirty="0" err="1" smtClean="0"/>
              <a:t>Ancillary</a:t>
            </a:r>
            <a:r>
              <a:rPr lang="nl-BE" sz="1800" dirty="0" smtClean="0"/>
              <a:t> services market </a:t>
            </a:r>
            <a:r>
              <a:rPr lang="nl-BE" sz="1800" dirty="0" err="1" smtClean="0"/>
              <a:t>for</a:t>
            </a:r>
            <a:r>
              <a:rPr lang="nl-BE" sz="1800" dirty="0" smtClean="0"/>
              <a:t> transmission </a:t>
            </a:r>
            <a:r>
              <a:rPr lang="nl-BE" sz="1800" dirty="0" err="1" smtClean="0"/>
              <a:t>grid-connected</a:t>
            </a:r>
            <a:r>
              <a:rPr lang="nl-BE" sz="1800" dirty="0" smtClean="0"/>
              <a:t> resources </a:t>
            </a:r>
            <a:r>
              <a:rPr lang="nl-BE" sz="1800" dirty="0" err="1" smtClean="0"/>
              <a:t>managed</a:t>
            </a:r>
            <a:r>
              <a:rPr lang="nl-BE" sz="1800" dirty="0" smtClean="0"/>
              <a:t> </a:t>
            </a:r>
            <a:r>
              <a:rPr lang="nl-BE" sz="1800" dirty="0" err="1" smtClean="0"/>
              <a:t>by</a:t>
            </a:r>
            <a:r>
              <a:rPr lang="nl-BE" sz="1800" dirty="0" smtClean="0"/>
              <a:t> TSO </a:t>
            </a:r>
          </a:p>
          <a:p>
            <a:endParaRPr lang="nl-BE" sz="1800" dirty="0" smtClean="0"/>
          </a:p>
          <a:p>
            <a:r>
              <a:rPr lang="nl-BE" sz="1800" dirty="0" err="1" smtClean="0"/>
              <a:t>Local</a:t>
            </a:r>
            <a:r>
              <a:rPr lang="nl-BE" sz="1800" dirty="0" smtClean="0"/>
              <a:t> market </a:t>
            </a:r>
            <a:r>
              <a:rPr lang="nl-BE" sz="1800" dirty="0" err="1" smtClean="0"/>
              <a:t>for</a:t>
            </a:r>
            <a:r>
              <a:rPr lang="nl-BE" sz="1800" dirty="0" smtClean="0"/>
              <a:t> </a:t>
            </a:r>
            <a:r>
              <a:rPr lang="nl-BE" sz="1800" dirty="0" err="1" smtClean="0"/>
              <a:t>distribution</a:t>
            </a:r>
            <a:r>
              <a:rPr lang="nl-BE" sz="1800" dirty="0" smtClean="0"/>
              <a:t> </a:t>
            </a:r>
            <a:r>
              <a:rPr lang="nl-BE" sz="1800" dirty="0" err="1" smtClean="0"/>
              <a:t>grid-connected</a:t>
            </a:r>
            <a:r>
              <a:rPr lang="nl-BE" sz="1800" dirty="0" smtClean="0"/>
              <a:t> resources</a:t>
            </a:r>
          </a:p>
          <a:p>
            <a:endParaRPr lang="nl-BE" sz="1800" dirty="0" smtClean="0"/>
          </a:p>
          <a:p>
            <a:r>
              <a:rPr lang="nl-BE" sz="1800" dirty="0" err="1" smtClean="0"/>
              <a:t>Agreed</a:t>
            </a:r>
            <a:r>
              <a:rPr lang="nl-BE" sz="1800" dirty="0" smtClean="0"/>
              <a:t> pre-</a:t>
            </a:r>
            <a:r>
              <a:rPr lang="nl-BE" sz="1800" dirty="0" err="1" smtClean="0"/>
              <a:t>defined</a:t>
            </a:r>
            <a:r>
              <a:rPr lang="nl-BE" sz="1800" dirty="0" smtClean="0"/>
              <a:t> TSO-DSO </a:t>
            </a:r>
            <a:r>
              <a:rPr lang="nl-BE" sz="1800" dirty="0" err="1" smtClean="0"/>
              <a:t>scheduled</a:t>
            </a:r>
            <a:r>
              <a:rPr lang="nl-BE" sz="1800" dirty="0" smtClean="0"/>
              <a:t> profile</a:t>
            </a:r>
          </a:p>
          <a:p>
            <a:endParaRPr lang="nl-BE" dirty="0"/>
          </a:p>
        </p:txBody>
      </p:sp>
      <p:sp>
        <p:nvSpPr>
          <p:cNvPr id="5" name="Slide Number Placeholder 4"/>
          <p:cNvSpPr>
            <a:spLocks noGrp="1"/>
          </p:cNvSpPr>
          <p:nvPr>
            <p:ph type="sldNum" sz="quarter" idx="4"/>
          </p:nvPr>
        </p:nvSpPr>
        <p:spPr/>
        <p:txBody>
          <a:bodyPr/>
          <a:lstStyle/>
          <a:p>
            <a:fld id="{34721BB1-432A-5344-92A7-E5681479A72E}" type="slidenum">
              <a:rPr lang="en-US" smtClean="0"/>
              <a:pPr/>
              <a:t>8</a:t>
            </a:fld>
            <a:endParaRPr lang="en-US" dirty="0"/>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BE"/>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BE"/>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BE"/>
          </a:p>
        </p:txBody>
      </p:sp>
      <p:pic>
        <p:nvPicPr>
          <p:cNvPr id="10" name="Picture 12" descr="D:\EUW16 homework\Utility week barcelona november  2016\Legen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89941" y="2976111"/>
            <a:ext cx="1833325" cy="2776987"/>
          </a:xfrm>
          <a:prstGeom prst="rect">
            <a:avLst/>
          </a:prstGeom>
          <a:noFill/>
          <a:extLst>
            <a:ext uri="{909E8E84-426E-40DD-AFC4-6F175D3DCCD1}">
              <a14:hiddenFill xmlns:a14="http://schemas.microsoft.com/office/drawing/2010/main">
                <a:solidFill>
                  <a:srgbClr val="FFFFFF"/>
                </a:solidFill>
              </a14:hiddenFill>
            </a:ext>
          </a:extLst>
        </p:spPr>
      </p:pic>
      <p:pic>
        <p:nvPicPr>
          <p:cNvPr id="6154" name="Picture 10" descr="D:\EUW16 homework\Utility week barcelona november  2016\Shared balancing responsibility model.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78378" y="1918834"/>
            <a:ext cx="3611563" cy="43132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84501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Five </a:t>
            </a:r>
            <a:r>
              <a:rPr lang="nl-BE" dirty="0" err="1" smtClean="0"/>
              <a:t>possible</a:t>
            </a:r>
            <a:r>
              <a:rPr lang="nl-BE" dirty="0" smtClean="0"/>
              <a:t> TSO-DSO </a:t>
            </a:r>
            <a:r>
              <a:rPr lang="nl-BE" dirty="0" err="1" smtClean="0"/>
              <a:t>coordination</a:t>
            </a:r>
            <a:r>
              <a:rPr lang="nl-BE" dirty="0" smtClean="0"/>
              <a:t> </a:t>
            </a:r>
            <a:r>
              <a:rPr lang="nl-BE" dirty="0" err="1" smtClean="0"/>
              <a:t>schemes</a:t>
            </a:r>
            <a:r>
              <a:rPr lang="nl-BE" dirty="0" smtClean="0"/>
              <a:t>:</a:t>
            </a:r>
            <a:br>
              <a:rPr lang="nl-BE" dirty="0" smtClean="0"/>
            </a:br>
            <a:r>
              <a:rPr lang="nl-BE" dirty="0" smtClean="0"/>
              <a:t>4) Common TSO-DSO AS market model</a:t>
            </a:r>
            <a:endParaRPr lang="nl-BE" dirty="0"/>
          </a:p>
        </p:txBody>
      </p:sp>
      <p:sp>
        <p:nvSpPr>
          <p:cNvPr id="3" name="Content Placeholder 2"/>
          <p:cNvSpPr>
            <a:spLocks noGrp="1"/>
          </p:cNvSpPr>
          <p:nvPr>
            <p:ph sz="half" idx="1"/>
          </p:nvPr>
        </p:nvSpPr>
        <p:spPr>
          <a:xfrm>
            <a:off x="457200" y="2077357"/>
            <a:ext cx="3021178" cy="4154714"/>
          </a:xfrm>
        </p:spPr>
        <p:txBody>
          <a:bodyPr>
            <a:normAutofit lnSpcReduction="10000"/>
          </a:bodyPr>
          <a:lstStyle/>
          <a:p>
            <a:r>
              <a:rPr lang="nl-BE" sz="1800" dirty="0" smtClean="0"/>
              <a:t>Common flexibility market </a:t>
            </a:r>
            <a:r>
              <a:rPr lang="nl-BE" sz="1800" dirty="0" err="1" smtClean="0"/>
              <a:t>managed</a:t>
            </a:r>
            <a:r>
              <a:rPr lang="nl-BE" sz="1800" dirty="0" smtClean="0"/>
              <a:t> </a:t>
            </a:r>
            <a:r>
              <a:rPr lang="nl-BE" sz="1800" dirty="0" err="1" smtClean="0"/>
              <a:t>jointly</a:t>
            </a:r>
            <a:r>
              <a:rPr lang="nl-BE" sz="1800" dirty="0" smtClean="0"/>
              <a:t> </a:t>
            </a:r>
            <a:r>
              <a:rPr lang="nl-BE" sz="1800" dirty="0" err="1" smtClean="0"/>
              <a:t>by</a:t>
            </a:r>
            <a:r>
              <a:rPr lang="nl-BE" sz="1800" dirty="0" smtClean="0"/>
              <a:t> TSO &amp; DSO</a:t>
            </a:r>
          </a:p>
          <a:p>
            <a:endParaRPr lang="nl-BE" sz="1800" dirty="0"/>
          </a:p>
          <a:p>
            <a:r>
              <a:rPr lang="nl-BE" sz="1800" dirty="0" err="1" smtClean="0"/>
              <a:t>Variants</a:t>
            </a:r>
            <a:r>
              <a:rPr lang="nl-BE" sz="1800" dirty="0" smtClean="0"/>
              <a:t>:</a:t>
            </a:r>
          </a:p>
          <a:p>
            <a:pPr lvl="1"/>
            <a:r>
              <a:rPr lang="nl-BE" sz="1800" dirty="0" err="1" smtClean="0"/>
              <a:t>One</a:t>
            </a:r>
            <a:r>
              <a:rPr lang="nl-BE" sz="1800" dirty="0" smtClean="0"/>
              <a:t> </a:t>
            </a:r>
            <a:r>
              <a:rPr lang="nl-BE" sz="1800" dirty="0" err="1" smtClean="0"/>
              <a:t>optimization</a:t>
            </a:r>
            <a:r>
              <a:rPr lang="nl-BE" sz="1800" dirty="0" smtClean="0"/>
              <a:t> </a:t>
            </a:r>
            <a:r>
              <a:rPr lang="nl-BE" sz="1800" dirty="0" err="1" smtClean="0"/>
              <a:t>with</a:t>
            </a:r>
            <a:r>
              <a:rPr lang="nl-BE" sz="1800" dirty="0" smtClean="0"/>
              <a:t> </a:t>
            </a:r>
            <a:r>
              <a:rPr lang="nl-BE" sz="1800" dirty="0" err="1" smtClean="0"/>
              <a:t>all</a:t>
            </a:r>
            <a:r>
              <a:rPr lang="nl-BE" sz="1800" dirty="0" smtClean="0"/>
              <a:t> </a:t>
            </a:r>
            <a:r>
              <a:rPr lang="nl-BE" sz="1800" dirty="0" err="1" smtClean="0"/>
              <a:t>grid</a:t>
            </a:r>
            <a:r>
              <a:rPr lang="nl-BE" sz="1800" dirty="0" smtClean="0"/>
              <a:t> </a:t>
            </a:r>
            <a:r>
              <a:rPr lang="nl-BE" sz="1800" dirty="0" err="1" smtClean="0"/>
              <a:t>constraints</a:t>
            </a:r>
            <a:endParaRPr lang="nl-BE" sz="1800" dirty="0" smtClean="0"/>
          </a:p>
          <a:p>
            <a:pPr lvl="1"/>
            <a:r>
              <a:rPr lang="nl-BE" sz="1800" dirty="0" err="1" smtClean="0"/>
              <a:t>Two</a:t>
            </a:r>
            <a:r>
              <a:rPr lang="nl-BE" sz="1800" dirty="0" smtClean="0"/>
              <a:t> </a:t>
            </a:r>
            <a:r>
              <a:rPr lang="nl-BE" sz="1800" dirty="0" err="1" smtClean="0"/>
              <a:t>optimizations</a:t>
            </a:r>
            <a:r>
              <a:rPr lang="nl-BE" sz="1800" dirty="0" smtClean="0"/>
              <a:t>: </a:t>
            </a:r>
            <a:r>
              <a:rPr lang="nl-BE" sz="1800" dirty="0" err="1" smtClean="0"/>
              <a:t>distribution</a:t>
            </a:r>
            <a:r>
              <a:rPr lang="nl-BE" sz="1800" dirty="0" smtClean="0"/>
              <a:t> &amp; transmission </a:t>
            </a:r>
            <a:r>
              <a:rPr lang="nl-BE" sz="1800" dirty="0" err="1" smtClean="0"/>
              <a:t>constraints</a:t>
            </a:r>
            <a:endParaRPr lang="nl-BE" sz="1800" dirty="0" smtClean="0"/>
          </a:p>
          <a:p>
            <a:endParaRPr lang="nl-BE" dirty="0"/>
          </a:p>
        </p:txBody>
      </p:sp>
      <p:sp>
        <p:nvSpPr>
          <p:cNvPr id="5" name="Slide Number Placeholder 4"/>
          <p:cNvSpPr>
            <a:spLocks noGrp="1"/>
          </p:cNvSpPr>
          <p:nvPr>
            <p:ph type="sldNum" sz="quarter" idx="4"/>
          </p:nvPr>
        </p:nvSpPr>
        <p:spPr/>
        <p:txBody>
          <a:bodyPr/>
          <a:lstStyle/>
          <a:p>
            <a:fld id="{34721BB1-432A-5344-92A7-E5681479A72E}" type="slidenum">
              <a:rPr lang="en-US" smtClean="0"/>
              <a:pPr/>
              <a:t>9</a:t>
            </a:fld>
            <a:endParaRPr lang="en-US" dirty="0"/>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BE"/>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BE"/>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BE"/>
          </a:p>
        </p:txBody>
      </p:sp>
      <p:sp>
        <p:nvSpPr>
          <p:cNvPr id="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BE"/>
          </a:p>
        </p:txBody>
      </p:sp>
      <p:pic>
        <p:nvPicPr>
          <p:cNvPr id="11" name="Picture 12" descr="D:\EUW16 homework\Utility week barcelona november  2016\Legen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89941" y="2976111"/>
            <a:ext cx="1833325" cy="2776987"/>
          </a:xfrm>
          <a:prstGeom prst="rect">
            <a:avLst/>
          </a:prstGeom>
          <a:noFill/>
          <a:extLst>
            <a:ext uri="{909E8E84-426E-40DD-AFC4-6F175D3DCCD1}">
              <a14:hiddenFill xmlns:a14="http://schemas.microsoft.com/office/drawing/2010/main">
                <a:solidFill>
                  <a:srgbClr val="FFFFFF"/>
                </a:solidFill>
              </a14:hiddenFill>
            </a:ext>
          </a:extLst>
        </p:spPr>
      </p:pic>
      <p:pic>
        <p:nvPicPr>
          <p:cNvPr id="7179" name="Picture 11" descr="D:\EUW16 homework\Utility week barcelona november  2016\TSO-DSO AS market model.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78378" y="1888671"/>
            <a:ext cx="3611563" cy="4343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9945517"/>
      </p:ext>
    </p:extLst>
  </p:cSld>
  <p:clrMapOvr>
    <a:masterClrMapping/>
  </p:clrMapOvr>
  <p:timing>
    <p:tnLst>
      <p:par>
        <p:cTn id="1" dur="indefinite" restart="never" nodeType="tmRoot"/>
      </p:par>
    </p:tnLst>
  </p:timing>
</p:sld>
</file>

<file path=ppt/theme/theme1.xml><?xml version="1.0" encoding="utf-8"?>
<a:theme xmlns:a="http://schemas.openxmlformats.org/drawingml/2006/main" name="SmartNet Titl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SmartNet Main Conten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Smart Net End Slides">
  <a:themeElements>
    <a:clrScheme name="Custom 2">
      <a:dk1>
        <a:sysClr val="windowText" lastClr="000000"/>
      </a:dk1>
      <a:lt1>
        <a:sysClr val="window" lastClr="FFFFFF"/>
      </a:lt1>
      <a:dk2>
        <a:srgbClr val="3D72C4"/>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SmartNet-template.potx</Template>
  <TotalTime>892</TotalTime>
  <Words>1610</Words>
  <Application>Microsoft Office PowerPoint</Application>
  <PresentationFormat>On-screen Show (4:3)</PresentationFormat>
  <Paragraphs>167</Paragraphs>
  <Slides>17</Slides>
  <Notes>7</Notes>
  <HiddenSlides>0</HiddenSlides>
  <MMClips>0</MMClips>
  <ScaleCrop>false</ScaleCrop>
  <HeadingPairs>
    <vt:vector size="4" baseType="variant">
      <vt:variant>
        <vt:lpstr>Theme</vt:lpstr>
      </vt:variant>
      <vt:variant>
        <vt:i4>3</vt:i4>
      </vt:variant>
      <vt:variant>
        <vt:lpstr>Slide Titles</vt:lpstr>
      </vt:variant>
      <vt:variant>
        <vt:i4>17</vt:i4>
      </vt:variant>
    </vt:vector>
  </HeadingPairs>
  <TitlesOfParts>
    <vt:vector size="20" baseType="lpstr">
      <vt:lpstr>SmartNet Title</vt:lpstr>
      <vt:lpstr>SmartNet Main Content</vt:lpstr>
      <vt:lpstr>Smart Net End Slides</vt:lpstr>
      <vt:lpstr>TSO-DSO Coordination Schemes for Accommodating Ancillary Services from Distribution Networks</vt:lpstr>
      <vt:lpstr>Agenda</vt:lpstr>
      <vt:lpstr>Agenda</vt:lpstr>
      <vt:lpstr>TSO-DSO coordination schemes: scope and definitions</vt:lpstr>
      <vt:lpstr>Agenda</vt:lpstr>
      <vt:lpstr>Five possible TSO-DSO coordination schemes: 1) Centralized AS market model</vt:lpstr>
      <vt:lpstr>Five possible TSO-DSO coordination schemes: 2) Local AS market model</vt:lpstr>
      <vt:lpstr>Five possible TSO-DSO coordination schemes: 3) Shared balancing responsibility model</vt:lpstr>
      <vt:lpstr>Five possible TSO-DSO coordination schemes: 4) Common TSO-DSO AS market model</vt:lpstr>
      <vt:lpstr>Five possible TSO-DSO coordination schemes: 5) Integrated flexibility market model</vt:lpstr>
      <vt:lpstr>Five possible TSO-DSO coordination schemes:  Benefits and attention points</vt:lpstr>
      <vt:lpstr>Five possible TSO-DSO coordination schemes:  Benefits and attention points</vt:lpstr>
      <vt:lpstr>Five possible TSO-DSO coordination schemes:  Benefits and attention points</vt:lpstr>
      <vt:lpstr>Agenda</vt:lpstr>
      <vt:lpstr>TSO-DSO coordination schemes: conclusions</vt:lpstr>
      <vt:lpstr>PowerPoint Presentation</vt:lpstr>
      <vt:lpstr>PowerPoint Presentation</vt:lpstr>
    </vt:vector>
  </TitlesOfParts>
  <Company>Florence School of Regulation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Janto McMullin</dc:creator>
  <cp:lastModifiedBy>Six Daan</cp:lastModifiedBy>
  <cp:revision>41</cp:revision>
  <cp:lastPrinted>2016-04-07T08:06:41Z</cp:lastPrinted>
  <dcterms:created xsi:type="dcterms:W3CDTF">2016-02-09T10:30:10Z</dcterms:created>
  <dcterms:modified xsi:type="dcterms:W3CDTF">2017-06-19T08:50:51Z</dcterms:modified>
</cp:coreProperties>
</file>