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  <p:sldMasterId id="2147483665" r:id="rId3"/>
  </p:sldMasterIdLst>
  <p:notesMasterIdLst>
    <p:notesMasterId r:id="rId19"/>
  </p:notesMasterIdLst>
  <p:handoutMasterIdLst>
    <p:handoutMasterId r:id="rId20"/>
  </p:handoutMasterIdLst>
  <p:sldIdLst>
    <p:sldId id="259" r:id="rId4"/>
    <p:sldId id="264" r:id="rId5"/>
    <p:sldId id="315" r:id="rId6"/>
    <p:sldId id="316" r:id="rId7"/>
    <p:sldId id="317" r:id="rId8"/>
    <p:sldId id="325" r:id="rId9"/>
    <p:sldId id="321" r:id="rId10"/>
    <p:sldId id="327" r:id="rId11"/>
    <p:sldId id="329" r:id="rId12"/>
    <p:sldId id="328" r:id="rId13"/>
    <p:sldId id="298" r:id="rId14"/>
    <p:sldId id="299" r:id="rId15"/>
    <p:sldId id="300" r:id="rId16"/>
    <p:sldId id="263" r:id="rId17"/>
    <p:sldId id="265" r:id="rId18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8656" autoAdjust="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37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28AC830-07A0-EE48-A53B-A9256EC4A3D2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A72FB3F-43AB-6246-B8CF-5A537ADE9AA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2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E4ECB8F-5920-9F46-AA99-E58ED7EEFF9B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E9AFE91-64A4-C240-A83E-30D2D66299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534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3454401"/>
            <a:ext cx="6216967" cy="1381759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2400" b="0" i="0" cap="none">
                <a:solidFill>
                  <a:srgbClr val="4F81BD"/>
                </a:solidFill>
                <a:latin typeface="Calibri Light"/>
                <a:cs typeface="Calibri Light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4836161"/>
            <a:ext cx="6216967" cy="85343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8313" y="2976880"/>
            <a:ext cx="4195762" cy="477520"/>
          </a:xfrm>
          <a:prstGeom prst="rect">
            <a:avLst/>
          </a:prstGeom>
        </p:spPr>
        <p:txBody>
          <a:bodyPr vert="horz"/>
          <a:lstStyle>
            <a:lvl1pPr>
              <a:defRPr sz="1800"/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8312" y="415925"/>
            <a:ext cx="1319847" cy="792163"/>
          </a:xfrm>
          <a:prstGeom prst="rect">
            <a:avLst/>
          </a:prstGeom>
        </p:spPr>
        <p:txBody>
          <a:bodyPr vert="horz"/>
          <a:lstStyle/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50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77357"/>
            <a:ext cx="4038600" cy="4154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77357"/>
            <a:ext cx="4038600" cy="4154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0399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9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032500"/>
            <a:ext cx="8229600" cy="702582"/>
          </a:xfrm>
        </p:spPr>
        <p:txBody>
          <a:bodyPr/>
          <a:lstStyle>
            <a:lvl1pPr>
              <a:defRPr sz="1800" baseline="0"/>
            </a:lvl1pPr>
          </a:lstStyle>
          <a:p>
            <a:r>
              <a:rPr lang="en-US" dirty="0" smtClean="0"/>
              <a:t>Click to edit Figure/Table caption.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4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371600" y="5140323"/>
            <a:ext cx="6400800" cy="252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err="1" smtClean="0">
                <a:solidFill>
                  <a:schemeClr val="tx2"/>
                </a:solidFill>
              </a:rPr>
              <a:t>SmartNet-Project.eu</a:t>
            </a:r>
            <a:endParaRPr lang="en-US" u="sng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1808480" y="5598160"/>
            <a:ext cx="55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4F81BD"/>
                </a:solidFill>
              </a:rPr>
              <a:t>This presentation reflects only the author’s view and the Innovation and Networks Executive Agency (INEA) is not responsible for any use that may be made of the information it contains.</a:t>
            </a:r>
          </a:p>
          <a:p>
            <a:pPr algn="ctr"/>
            <a:endParaRPr lang="en-US" sz="1200" dirty="0">
              <a:solidFill>
                <a:srgbClr val="4F81BD"/>
              </a:solidFill>
            </a:endParaRPr>
          </a:p>
        </p:txBody>
      </p:sp>
      <p:pic>
        <p:nvPicPr>
          <p:cNvPr id="2" name="Picture 1" descr="smartnet logo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349500"/>
            <a:ext cx="6016752" cy="21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5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950720" y="1981200"/>
            <a:ext cx="5303520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</a:t>
            </a:r>
            <a:r>
              <a:rPr lang="en-US" sz="2800" baseline="0" dirty="0" smtClean="0"/>
              <a:t> You</a:t>
            </a:r>
            <a:endParaRPr lang="en-US" sz="2800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1859280" y="2865120"/>
            <a:ext cx="5394960" cy="3017520"/>
          </a:xfrm>
          <a:prstGeom prst="roundRect">
            <a:avLst>
              <a:gd name="adj" fmla="val 5814"/>
            </a:avLst>
          </a:prstGeom>
          <a:solidFill>
            <a:schemeClr val="lt1"/>
          </a:solidFill>
          <a:effectLst>
            <a:outerShdw blurRad="69850" dist="38100" dir="2700000" algn="tl" rotWithShape="0">
              <a:schemeClr val="accent3">
                <a:lumMod val="50000"/>
                <a:alpha val="14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184400" y="3200400"/>
            <a:ext cx="4784725" cy="235743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6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032500"/>
            <a:ext cx="8229600" cy="702582"/>
          </a:xfrm>
          <a:prstGeom prst="rect">
            <a:avLst/>
          </a:prstGeom>
        </p:spPr>
        <p:txBody>
          <a:bodyPr/>
          <a:lstStyle>
            <a:lvl1pPr>
              <a:defRPr sz="1800" baseline="0"/>
            </a:lvl1pPr>
          </a:lstStyle>
          <a:p>
            <a:r>
              <a:rPr lang="en-US" dirty="0" smtClean="0"/>
              <a:t>Click to edit Figure/Table caption.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>
                <a:solidFill>
                  <a:prstClr val="white"/>
                </a:solidFill>
              </a:rPr>
              <a:pPr/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3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emf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werpoint Title bg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556" y="129037"/>
            <a:ext cx="10350499" cy="71266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3"/>
            <a:ext cx="6010729" cy="16922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429" y="136971"/>
            <a:ext cx="5050712" cy="1304486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1483360" y="5799547"/>
            <a:ext cx="7244080" cy="7434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project has received funding from the European Union’s Horizon 2020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research and innovation </a:t>
            </a:r>
            <a:r>
              <a:rPr lang="en-US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programme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under grant agreement No 691405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11" descr="flag_yellow_eps.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860778"/>
            <a:ext cx="944880" cy="6416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82161" y="1310640"/>
            <a:ext cx="40131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1F497D"/>
                </a:solidFill>
              </a:rPr>
              <a:t>Smart TSO-DSO interaction schemes, market architectures and ICT Solutions for the integration of ancillary services from demand side management and distributed generation</a:t>
            </a:r>
          </a:p>
          <a:p>
            <a:pPr algn="ctr"/>
            <a:r>
              <a:rPr lang="en-US" sz="1000" dirty="0">
                <a:solidFill>
                  <a:srgbClr val="1F497D"/>
                </a:solidFill>
              </a:rPr>
              <a:t/>
            </a:r>
            <a:br>
              <a:rPr lang="en-US" sz="1000" dirty="0">
                <a:solidFill>
                  <a:srgbClr val="1F497D"/>
                </a:solidFill>
              </a:rPr>
            </a:br>
            <a:endParaRPr lang="en-US" sz="10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1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457200" rtl="0" eaLnBrk="1" latinLnBrk="0" hangingPunct="1">
        <a:lnSpc>
          <a:spcPct val="120000"/>
        </a:lnSpc>
        <a:spcBef>
          <a:spcPct val="0"/>
        </a:spcBef>
        <a:buNone/>
        <a:defRPr sz="32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kern="1200" baseline="0">
          <a:solidFill>
            <a:srgbClr val="1F497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386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3642"/>
            <a:ext cx="8229600" cy="416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449" y="158209"/>
            <a:ext cx="2337762" cy="60379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354792" y="6390832"/>
            <a:ext cx="340804" cy="340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03992" y="6372134"/>
            <a:ext cx="456831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34721BB1-432A-5344-92A7-E5681479A72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39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accent2"/>
          </a:solidFill>
          <a:latin typeface="Calibri Light"/>
          <a:ea typeface="+mj-ea"/>
          <a:cs typeface="Calibri Light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Wingdings" charset="2"/>
        <a:buChar char="§"/>
        <a:defRPr sz="2000" kern="1200">
          <a:solidFill>
            <a:schemeClr val="tx2"/>
          </a:solidFill>
          <a:latin typeface="Corbel"/>
          <a:ea typeface="+mn-ea"/>
          <a:cs typeface="Corbel"/>
        </a:defRPr>
      </a:lvl1pPr>
      <a:lvl2pPr marL="742950" indent="-285750" algn="l" defTabSz="457200" rtl="0" eaLnBrk="1" latinLnBrk="0" hangingPunct="1">
        <a:lnSpc>
          <a:spcPct val="130000"/>
        </a:lnSpc>
        <a:spcBef>
          <a:spcPct val="20000"/>
        </a:spcBef>
        <a:buFont typeface="Courier New"/>
        <a:buChar char="o"/>
        <a:defRPr sz="20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6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rtNet-logo-horizontal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89" y="494574"/>
            <a:ext cx="5050712" cy="130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92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martnet-project.e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emf"/><Relationship Id="rId12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2101" y="3657600"/>
            <a:ext cx="7230064" cy="1315720"/>
          </a:xfrm>
        </p:spPr>
        <p:txBody>
          <a:bodyPr>
            <a:noAutofit/>
          </a:bodyPr>
          <a:lstStyle/>
          <a:p>
            <a:r>
              <a:rPr lang="en-GB" dirty="0" smtClean="0"/>
              <a:t>SmartNet: A European research project to study TSO-DSO coordination for ancillary services provision from distribution networks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56049" y="5074920"/>
            <a:ext cx="6216967" cy="614680"/>
          </a:xfrm>
        </p:spPr>
        <p:txBody>
          <a:bodyPr/>
          <a:lstStyle/>
          <a:p>
            <a:r>
              <a:rPr lang="en-US" dirty="0" smtClean="0"/>
              <a:t>Gianluigi Migliavacca (RSE)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46" y="424921"/>
            <a:ext cx="30765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68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249" y="339646"/>
            <a:ext cx="8229600" cy="493111"/>
          </a:xfrm>
        </p:spPr>
        <p:txBody>
          <a:bodyPr/>
          <a:lstStyle/>
          <a:p>
            <a:r>
              <a:rPr lang="nl-BE" sz="2400" b="1" dirty="0"/>
              <a:t>The aggregation algorithms</a:t>
            </a:r>
            <a:endParaRPr lang="nl-BE" sz="2400" b="1" dirty="0"/>
          </a:p>
        </p:txBody>
      </p:sp>
      <p:sp>
        <p:nvSpPr>
          <p:cNvPr id="5" name="Rettangolo 4"/>
          <p:cNvSpPr/>
          <p:nvPr/>
        </p:nvSpPr>
        <p:spPr>
          <a:xfrm>
            <a:off x="655456" y="1087434"/>
            <a:ext cx="79905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aggregator acts </a:t>
            </a:r>
            <a:r>
              <a:rPr lang="en-US" dirty="0"/>
              <a:t>on behalf of the service providers on the electricity </a:t>
            </a:r>
            <a:r>
              <a:rPr lang="en-US" dirty="0" smtClean="0"/>
              <a:t>market:</a:t>
            </a:r>
            <a:endParaRPr lang="it-IT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determining the price and the quantity of individual </a:t>
            </a:r>
            <a:r>
              <a:rPr lang="en-US" dirty="0" smtClean="0"/>
              <a:t>bids (per node),</a:t>
            </a:r>
            <a:endParaRPr lang="it-IT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performing aggregation</a:t>
            </a:r>
            <a:r>
              <a:rPr lang="en-US" dirty="0"/>
              <a:t> </a:t>
            </a:r>
            <a:r>
              <a:rPr lang="en-US" dirty="0" smtClean="0"/>
              <a:t>(before bidding on the market)</a:t>
            </a:r>
            <a:endParaRPr lang="it-IT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Performing disaggregation</a:t>
            </a:r>
            <a:r>
              <a:rPr lang="en-US" dirty="0"/>
              <a:t> </a:t>
            </a:r>
            <a:r>
              <a:rPr lang="en-US" dirty="0" smtClean="0"/>
              <a:t>(after getting market clearing results)</a:t>
            </a:r>
            <a:endParaRPr lang="it-IT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r="-20056"/>
          <a:stretch/>
        </p:blipFill>
        <p:spPr bwMode="auto">
          <a:xfrm>
            <a:off x="679950" y="2833687"/>
            <a:ext cx="538480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7"/>
          <p:cNvSpPr/>
          <p:nvPr/>
        </p:nvSpPr>
        <p:spPr>
          <a:xfrm>
            <a:off x="4507192" y="3393497"/>
            <a:ext cx="424835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PHYSICAL (bottom-up): </a:t>
            </a:r>
            <a:r>
              <a:rPr lang="en-US" sz="1400" dirty="0" smtClean="0"/>
              <a:t>horizontal </a:t>
            </a:r>
            <a:r>
              <a:rPr lang="en-US" sz="1400" dirty="0"/>
              <a:t>summation </a:t>
            </a:r>
            <a:r>
              <a:rPr lang="en-US" sz="1400" dirty="0" smtClean="0"/>
              <a:t>of </a:t>
            </a:r>
            <a:r>
              <a:rPr lang="en-US" sz="1400" dirty="0"/>
              <a:t>power </a:t>
            </a:r>
            <a:r>
              <a:rPr lang="en-US" sz="1400" dirty="0" smtClean="0"/>
              <a:t>for </a:t>
            </a:r>
            <a:r>
              <a:rPr lang="en-US" sz="1400" dirty="0"/>
              <a:t>the individual </a:t>
            </a:r>
            <a:r>
              <a:rPr lang="en-US" sz="1400" dirty="0" smtClean="0"/>
              <a:t>devices: the </a:t>
            </a:r>
            <a:r>
              <a:rPr lang="en-US" sz="1400" dirty="0"/>
              <a:t>aggregator knows all of the parameters of each individual device and also its real time </a:t>
            </a:r>
            <a:r>
              <a:rPr lang="en-US" sz="1400" dirty="0" smtClean="0"/>
              <a:t>status. It becomes </a:t>
            </a:r>
            <a:r>
              <a:rPr lang="en-US" sz="1400" dirty="0"/>
              <a:t>difficult to implement when many heterogeneous energy resources are included</a:t>
            </a:r>
            <a:endParaRPr lang="it-IT" sz="1400" dirty="0"/>
          </a:p>
        </p:txBody>
      </p:sp>
      <p:sp>
        <p:nvSpPr>
          <p:cNvPr id="9" name="Rettangolo 8"/>
          <p:cNvSpPr/>
          <p:nvPr/>
        </p:nvSpPr>
        <p:spPr>
          <a:xfrm>
            <a:off x="4507192" y="2565753"/>
            <a:ext cx="41882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TRACES:</a:t>
            </a:r>
            <a:r>
              <a:rPr lang="en-US" sz="1400" dirty="0" smtClean="0"/>
              <a:t> the aggregation </a:t>
            </a:r>
            <a:r>
              <a:rPr lang="en-US" sz="1400" dirty="0"/>
              <a:t>is represented by all the possible combinations of feasible profiles of all the devices. </a:t>
            </a:r>
            <a:endParaRPr lang="it-IT" sz="1400" dirty="0"/>
          </a:p>
        </p:txBody>
      </p:sp>
      <p:sp>
        <p:nvSpPr>
          <p:cNvPr id="10" name="Rettangolo 9"/>
          <p:cNvSpPr/>
          <p:nvPr/>
        </p:nvSpPr>
        <p:spPr>
          <a:xfrm>
            <a:off x="4507192" y="4683913"/>
            <a:ext cx="37866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HYBRID:</a:t>
            </a:r>
            <a:r>
              <a:rPr lang="en-US" sz="1400" dirty="0" smtClean="0"/>
              <a:t> uses </a:t>
            </a:r>
            <a:r>
              <a:rPr lang="en-US" sz="1400" dirty="0"/>
              <a:t>a single, or a limited number of virtual devices in order to represent the entire population of aggregated devices. Such practice reduces the number of individual devices and avoids exhaustive bid </a:t>
            </a:r>
            <a:r>
              <a:rPr lang="en-US" sz="1400" dirty="0" smtClean="0"/>
              <a:t>parametrization. Should the </a:t>
            </a:r>
            <a:r>
              <a:rPr lang="en-US" sz="1400" dirty="0"/>
              <a:t>number of clusters </a:t>
            </a:r>
            <a:r>
              <a:rPr lang="en-US" sz="1400" dirty="0" smtClean="0"/>
              <a:t>equal </a:t>
            </a:r>
            <a:r>
              <a:rPr lang="en-US" sz="1400" dirty="0"/>
              <a:t>the number of individual devices, the hybrid approach becomes the physical, bottom-up, approach.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2521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77586" y="231324"/>
            <a:ext cx="6191794" cy="48713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accent2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en-GB" sz="2400" b="1" dirty="0" smtClean="0"/>
              <a:t>Pilot A: Distribution monitoring and control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92658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40" y="222614"/>
            <a:ext cx="6800850" cy="396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accent2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en-GB" sz="2400" b="1" dirty="0" smtClean="0"/>
              <a:t>Pilot B: Ancillary services from indoor swimming pools</a:t>
            </a:r>
            <a:endParaRPr lang="en-GB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462" y="3429000"/>
            <a:ext cx="1464512" cy="123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792" y="4858429"/>
            <a:ext cx="168420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690" y="2229981"/>
            <a:ext cx="1474284" cy="94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142" y="2846614"/>
            <a:ext cx="599858" cy="58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89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343" y="285816"/>
            <a:ext cx="1925321" cy="36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38793" y="213143"/>
            <a:ext cx="6568984" cy="432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accent2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r>
              <a:rPr lang="en-GB" sz="2400" b="1" dirty="0" smtClean="0"/>
              <a:t>Pilot </a:t>
            </a:r>
            <a:r>
              <a:rPr lang="en-GB" sz="2400" b="1" dirty="0"/>
              <a:t>C</a:t>
            </a:r>
            <a:r>
              <a:rPr lang="en-GB" sz="2400" b="1" dirty="0" smtClean="0"/>
              <a:t>: Ancillary services from radio-base stations</a:t>
            </a:r>
            <a:endParaRPr lang="en-GB" sz="24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41" y="2617330"/>
            <a:ext cx="1315982" cy="9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05013"/>
            <a:ext cx="731520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35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072640" y="3231198"/>
            <a:ext cx="4998720" cy="2204402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Gianluigi Migliavacca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tx2">
                    <a:lumMod val="50000"/>
                  </a:schemeClr>
                </a:solidFill>
              </a:rPr>
              <a:t>Contact Information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/>
              <a:t>Affiliation:		RSE S.p.A.</a:t>
            </a:r>
          </a:p>
          <a:p>
            <a:pPr marL="0" indent="0">
              <a:buNone/>
            </a:pPr>
            <a:r>
              <a:rPr lang="en-US" sz="1600" dirty="0" smtClean="0"/>
              <a:t>Phone:		+39 02 3992 5489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Email</a:t>
            </a:r>
            <a:r>
              <a:rPr lang="en-US" sz="1600" dirty="0" smtClean="0"/>
              <a:t>:		gianluigi.migliavacca@rse-web.it</a:t>
            </a:r>
            <a:endParaRPr lang="en-US" sz="1600" dirty="0"/>
          </a:p>
          <a:p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736" y="3781129"/>
            <a:ext cx="1948543" cy="89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1"/>
            <a:ext cx="8229600" cy="8636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2013614"/>
            <a:ext cx="8229600" cy="3346633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>
                <a:solidFill>
                  <a:schemeClr val="tx1"/>
                </a:solidFill>
              </a:rPr>
              <a:t>General project overview</a:t>
            </a:r>
          </a:p>
          <a:p>
            <a:pPr>
              <a:lnSpc>
                <a:spcPct val="100000"/>
              </a:lnSpc>
            </a:pPr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Five coordination schemes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Ancillary services market set-up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Bidding </a:t>
            </a:r>
            <a:r>
              <a:rPr lang="en-GB" sz="1800" dirty="0" smtClean="0">
                <a:solidFill>
                  <a:schemeClr val="tx1"/>
                </a:solidFill>
              </a:rPr>
              <a:t>strategies</a:t>
            </a:r>
          </a:p>
          <a:p>
            <a:r>
              <a:rPr lang="en-US" sz="1800" dirty="0">
                <a:solidFill>
                  <a:schemeClr val="tx1"/>
                </a:solidFill>
              </a:rPr>
              <a:t>ICT analysis process and results</a:t>
            </a:r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Aggregation algorithms</a:t>
            </a:r>
          </a:p>
          <a:p>
            <a:pPr>
              <a:lnSpc>
                <a:spcPct val="100000"/>
              </a:lnSpc>
            </a:pPr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Three physical pilots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586" y="173371"/>
            <a:ext cx="8229600" cy="487135"/>
          </a:xfrm>
        </p:spPr>
        <p:txBody>
          <a:bodyPr/>
          <a:lstStyle/>
          <a:p>
            <a:r>
              <a:rPr lang="en-US" sz="2400" b="1" dirty="0" smtClean="0"/>
              <a:t>The </a:t>
            </a:r>
            <a:r>
              <a:rPr lang="en-US" sz="2400" b="1" dirty="0" err="1" smtClean="0"/>
              <a:t>SmartNet</a:t>
            </a:r>
            <a:r>
              <a:rPr lang="en-US" sz="2400" b="1" dirty="0" smtClean="0"/>
              <a:t> project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1887" y="1102179"/>
            <a:ext cx="8621486" cy="24329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tx2"/>
                </a:solidFill>
                <a:latin typeface="Corbel"/>
                <a:ea typeface="+mn-ea"/>
                <a:cs typeface="Corbel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Courier New"/>
              <a:buChar char="o"/>
              <a:defRPr sz="20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it-IT" sz="1400" b="1" dirty="0" smtClean="0">
                <a:solidFill>
                  <a:schemeClr val="tx1"/>
                </a:solidFill>
              </a:rPr>
              <a:t>architectures for optimized interaction between TSOs and DSOs</a:t>
            </a:r>
            <a:r>
              <a:rPr lang="en-GB" altLang="it-IT" sz="1400" dirty="0" smtClean="0">
                <a:solidFill>
                  <a:schemeClr val="tx1"/>
                </a:solidFill>
              </a:rPr>
              <a:t> in managing the purchase of ancillary services from subjects located in distribution. </a:t>
            </a:r>
            <a:endParaRPr lang="it-IT" altLang="it-IT" sz="1400" dirty="0" smtClean="0">
              <a:solidFill>
                <a:schemeClr val="tx1"/>
              </a:solidFill>
            </a:endParaRPr>
          </a:p>
          <a:p>
            <a:r>
              <a:rPr lang="en-GB" altLang="it-IT" sz="1400" b="1" dirty="0" smtClean="0">
                <a:solidFill>
                  <a:schemeClr val="tx1"/>
                </a:solidFill>
              </a:rPr>
              <a:t>three</a:t>
            </a:r>
            <a:r>
              <a:rPr lang="en-GB" altLang="it-IT" sz="1400" dirty="0" smtClean="0">
                <a:solidFill>
                  <a:schemeClr val="tx1"/>
                </a:solidFill>
              </a:rPr>
              <a:t> </a:t>
            </a:r>
            <a:r>
              <a:rPr lang="en-GB" altLang="it-IT" sz="1400" b="1" dirty="0" smtClean="0">
                <a:solidFill>
                  <a:schemeClr val="tx1"/>
                </a:solidFill>
              </a:rPr>
              <a:t>national cases </a:t>
            </a:r>
            <a:r>
              <a:rPr lang="en-GB" altLang="it-IT" sz="1400" dirty="0" smtClean="0">
                <a:solidFill>
                  <a:schemeClr val="tx1"/>
                </a:solidFill>
              </a:rPr>
              <a:t>(Italy, Denmark, Spain);</a:t>
            </a:r>
          </a:p>
          <a:p>
            <a:r>
              <a:rPr lang="en-GB" altLang="it-IT" sz="1400" i="1" dirty="0" smtClean="0">
                <a:solidFill>
                  <a:schemeClr val="tx1"/>
                </a:solidFill>
              </a:rPr>
              <a:t>ad hoc</a:t>
            </a:r>
            <a:r>
              <a:rPr lang="en-GB" altLang="it-IT" sz="1400" dirty="0" smtClean="0">
                <a:solidFill>
                  <a:schemeClr val="tx1"/>
                </a:solidFill>
              </a:rPr>
              <a:t> </a:t>
            </a:r>
            <a:r>
              <a:rPr lang="en-GB" altLang="it-IT" sz="1400" b="1" dirty="0" smtClean="0">
                <a:solidFill>
                  <a:schemeClr val="tx1"/>
                </a:solidFill>
              </a:rPr>
              <a:t>simulation platform </a:t>
            </a:r>
            <a:r>
              <a:rPr lang="en-GB" altLang="it-IT" sz="1400" dirty="0" smtClean="0">
                <a:solidFill>
                  <a:schemeClr val="tx1"/>
                </a:solidFill>
              </a:rPr>
              <a:t>(physical network, market and ICT) </a:t>
            </a:r>
          </a:p>
          <a:p>
            <a:r>
              <a:rPr lang="en-GB" altLang="it-IT" sz="1400" b="1" dirty="0" smtClean="0">
                <a:solidFill>
                  <a:schemeClr val="tx1"/>
                </a:solidFill>
              </a:rPr>
              <a:t>CBA</a:t>
            </a:r>
            <a:r>
              <a:rPr lang="en-GB" altLang="it-IT" sz="1400" dirty="0" smtClean="0">
                <a:solidFill>
                  <a:schemeClr val="tx1"/>
                </a:solidFill>
              </a:rPr>
              <a:t> to assess which TSO-DSO coordination scheme is optimal for the three countries. </a:t>
            </a:r>
            <a:endParaRPr lang="en-US" altLang="it-IT" sz="1400" dirty="0" smtClean="0">
              <a:solidFill>
                <a:schemeClr val="tx1"/>
              </a:solidFill>
            </a:endParaRPr>
          </a:p>
          <a:p>
            <a:r>
              <a:rPr lang="en-US" altLang="it-IT" sz="1400" dirty="0" smtClean="0">
                <a:solidFill>
                  <a:schemeClr val="tx1"/>
                </a:solidFill>
              </a:rPr>
              <a:t>use </a:t>
            </a:r>
            <a:r>
              <a:rPr lang="en-US" altLang="it-IT" sz="1400" dirty="0" smtClean="0">
                <a:solidFill>
                  <a:schemeClr val="tx1"/>
                </a:solidFill>
              </a:rPr>
              <a:t>of </a:t>
            </a:r>
            <a:r>
              <a:rPr lang="en-US" altLang="it-IT" sz="1400" b="1" dirty="0" smtClean="0">
                <a:solidFill>
                  <a:schemeClr val="tx1"/>
                </a:solidFill>
              </a:rPr>
              <a:t>full replica lab</a:t>
            </a:r>
            <a:r>
              <a:rPr lang="en-US" altLang="it-IT" sz="1400" dirty="0" smtClean="0">
                <a:solidFill>
                  <a:schemeClr val="tx1"/>
                </a:solidFill>
              </a:rPr>
              <a:t> to test performance of real controller devices.</a:t>
            </a:r>
            <a:endParaRPr lang="it-IT" altLang="it-IT" sz="1400" dirty="0" smtClean="0">
              <a:solidFill>
                <a:schemeClr val="tx1"/>
              </a:solidFill>
            </a:endParaRPr>
          </a:p>
          <a:p>
            <a:r>
              <a:rPr lang="en-GB" altLang="it-IT" sz="1400" b="1" dirty="0" smtClean="0">
                <a:solidFill>
                  <a:schemeClr val="tx1"/>
                </a:solidFill>
              </a:rPr>
              <a:t>three </a:t>
            </a:r>
            <a:r>
              <a:rPr lang="en-GB" altLang="it-IT" sz="1400" b="1" dirty="0" smtClean="0">
                <a:solidFill>
                  <a:schemeClr val="tx1"/>
                </a:solidFill>
              </a:rPr>
              <a:t>physical pilots </a:t>
            </a:r>
            <a:r>
              <a:rPr lang="en-GB" altLang="it-IT" sz="1400" dirty="0" smtClean="0">
                <a:solidFill>
                  <a:schemeClr val="tx1"/>
                </a:solidFill>
              </a:rPr>
              <a:t>to </a:t>
            </a:r>
            <a:r>
              <a:rPr lang="en-GB" altLang="it-IT" sz="1400" dirty="0" smtClean="0">
                <a:solidFill>
                  <a:schemeClr val="tx1"/>
                </a:solidFill>
              </a:rPr>
              <a:t>demonstrate capability to monitoring and control distribution by the TSO and flexibility services that can be offered by distribution (thermal inertia of indoor swimming pools, distributed storage of radio-base stations).</a:t>
            </a:r>
            <a:endParaRPr lang="it-IT" altLang="it-IT" sz="1400" dirty="0" smtClean="0">
              <a:solidFill>
                <a:schemeClr val="tx1"/>
              </a:solidFill>
            </a:endParaRPr>
          </a:p>
        </p:txBody>
      </p:sp>
      <p:sp>
        <p:nvSpPr>
          <p:cNvPr id="9" name="CasellaDiTesto 1"/>
          <p:cNvSpPr txBox="1">
            <a:spLocks noChangeArrowheads="1"/>
          </p:cNvSpPr>
          <p:nvPr/>
        </p:nvSpPr>
        <p:spPr bwMode="auto">
          <a:xfrm>
            <a:off x="310247" y="625125"/>
            <a:ext cx="271869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it-IT" sz="1400" dirty="0">
                <a:solidFill>
                  <a:schemeClr val="bg1"/>
                </a:solidFill>
                <a:hlinkClick r:id="rId2"/>
              </a:rPr>
              <a:t>http://SmartNet-Project.eu</a:t>
            </a:r>
            <a:r>
              <a:rPr lang="en-US" altLang="it-IT" sz="1400" dirty="0">
                <a:solidFill>
                  <a:schemeClr val="bg1"/>
                </a:solidFill>
              </a:rPr>
              <a:t> </a:t>
            </a:r>
          </a:p>
          <a:p>
            <a:pPr eaLnBrk="1" hangingPunct="1"/>
            <a:endParaRPr lang="en-US" altLang="it-IT" sz="1050" dirty="0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18" y="3633104"/>
            <a:ext cx="5742593" cy="321816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76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277586" y="231324"/>
            <a:ext cx="8229600" cy="487135"/>
          </a:xfrm>
        </p:spPr>
        <p:txBody>
          <a:bodyPr/>
          <a:lstStyle/>
          <a:p>
            <a:r>
              <a:rPr lang="en-US" sz="2400" b="1" dirty="0" smtClean="0"/>
              <a:t>Overall project layout</a:t>
            </a:r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14" y="932483"/>
            <a:ext cx="7641772" cy="535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796893" y="6115050"/>
            <a:ext cx="440871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93832" y="6372134"/>
            <a:ext cx="456831" cy="365125"/>
          </a:xfrm>
        </p:spPr>
        <p:txBody>
          <a:bodyPr/>
          <a:lstStyle/>
          <a:p>
            <a:fld id="{34721BB1-432A-5344-92A7-E5681479A72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5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3285" y="181953"/>
            <a:ext cx="8229600" cy="804776"/>
          </a:xfrm>
        </p:spPr>
        <p:txBody>
          <a:bodyPr/>
          <a:lstStyle/>
          <a:p>
            <a:r>
              <a:rPr lang="en-US" sz="2400" b="1" dirty="0"/>
              <a:t>C</a:t>
            </a:r>
            <a:r>
              <a:rPr lang="en-US" sz="2400" b="1" dirty="0" smtClean="0"/>
              <a:t>omparison </a:t>
            </a:r>
            <a:r>
              <a:rPr lang="en-US" sz="2400" b="1" dirty="0"/>
              <a:t>of the national cases in </a:t>
            </a:r>
            <a:br>
              <a:rPr lang="en-US" sz="2400" b="1" dirty="0"/>
            </a:br>
            <a:r>
              <a:rPr lang="en-US" sz="2400" b="1" dirty="0"/>
              <a:t>a simulation environment and laboratory testing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9" t="69156" r="80635" b="2053"/>
          <a:stretch/>
        </p:blipFill>
        <p:spPr bwMode="auto">
          <a:xfrm>
            <a:off x="5552359" y="4732745"/>
            <a:ext cx="587229" cy="5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arrotondato 46"/>
          <p:cNvSpPr/>
          <p:nvPr/>
        </p:nvSpPr>
        <p:spPr>
          <a:xfrm>
            <a:off x="5645391" y="5617482"/>
            <a:ext cx="3420000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48"/>
          <p:cNvSpPr txBox="1"/>
          <p:nvPr/>
        </p:nvSpPr>
        <p:spPr>
          <a:xfrm>
            <a:off x="6884010" y="5582739"/>
            <a:ext cx="2221496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tabLst>
                <a:tab pos="87313" algn="l"/>
              </a:tabLst>
            </a:pPr>
            <a:r>
              <a:rPr lang="en-US" b="1" dirty="0"/>
              <a:t>Lab implementation of the simulation environment</a:t>
            </a:r>
            <a:endParaRPr lang="en-US" sz="2000" b="1" dirty="0"/>
          </a:p>
        </p:txBody>
      </p:sp>
      <p:sp>
        <p:nvSpPr>
          <p:cNvPr id="9" name="Rettangolo arrotondato 42"/>
          <p:cNvSpPr/>
          <p:nvPr/>
        </p:nvSpPr>
        <p:spPr>
          <a:xfrm>
            <a:off x="84329" y="5628450"/>
            <a:ext cx="3420000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48"/>
          <p:cNvSpPr txBox="1"/>
          <p:nvPr/>
        </p:nvSpPr>
        <p:spPr>
          <a:xfrm>
            <a:off x="1338813" y="5954125"/>
            <a:ext cx="2221496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tabLst>
                <a:tab pos="87313" algn="l"/>
              </a:tabLst>
            </a:pPr>
            <a:r>
              <a:rPr lang="en-US" b="1" dirty="0"/>
              <a:t>Cost Benefit Analysis</a:t>
            </a:r>
            <a:endParaRPr lang="en-US" sz="2000" b="1" dirty="0"/>
          </a:p>
        </p:txBody>
      </p:sp>
      <p:pic>
        <p:nvPicPr>
          <p:cNvPr id="11" name="Picture 22" descr="http://g03.a.alicdn.com/kf/HTB1oxGkHVXXXXc8XpXXq6xXFXXX5/Square-Plastic-Housed-AC-0-500V-font-b-Voltmeter-b-font-font-b-Analog-b-fo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93" y="5670965"/>
            <a:ext cx="1041376" cy="10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tangolo arrotondato 41"/>
          <p:cNvSpPr/>
          <p:nvPr/>
        </p:nvSpPr>
        <p:spPr>
          <a:xfrm>
            <a:off x="219852" y="1243102"/>
            <a:ext cx="3600000" cy="40574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48"/>
          <p:cNvSpPr txBox="1"/>
          <p:nvPr/>
        </p:nvSpPr>
        <p:spPr>
          <a:xfrm>
            <a:off x="1414070" y="1517191"/>
            <a:ext cx="2434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tabLst>
                <a:tab pos="87313" algn="l"/>
              </a:tabLst>
              <a:defRPr sz="2000" b="1"/>
            </a:lvl1pPr>
          </a:lstStyle>
          <a:p>
            <a:r>
              <a:rPr lang="en-US" dirty="0"/>
              <a:t>Development of simulation software</a:t>
            </a:r>
          </a:p>
        </p:txBody>
      </p:sp>
      <p:sp>
        <p:nvSpPr>
          <p:cNvPr id="14" name="Rettangolo arrotondato 48"/>
          <p:cNvSpPr/>
          <p:nvPr/>
        </p:nvSpPr>
        <p:spPr>
          <a:xfrm>
            <a:off x="5311176" y="1280708"/>
            <a:ext cx="3600000" cy="4057496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48"/>
          <p:cNvSpPr txBox="1"/>
          <p:nvPr/>
        </p:nvSpPr>
        <p:spPr>
          <a:xfrm>
            <a:off x="6658909" y="1491543"/>
            <a:ext cx="2252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87313" algn="l"/>
              </a:tabLst>
            </a:pPr>
            <a:r>
              <a:rPr lang="en-US" sz="2000" b="1" dirty="0"/>
              <a:t>Definition of the reference scenario</a:t>
            </a:r>
            <a:endParaRPr lang="en-US" sz="2400" b="1" dirty="0"/>
          </a:p>
        </p:txBody>
      </p:sp>
      <p:sp>
        <p:nvSpPr>
          <p:cNvPr id="16" name="Rettangolo arrotondato 52"/>
          <p:cNvSpPr/>
          <p:nvPr/>
        </p:nvSpPr>
        <p:spPr>
          <a:xfrm>
            <a:off x="3911117" y="5230727"/>
            <a:ext cx="1327485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2" descr="http://a2.mzstatic.com/eu/r30/Purple69/v4/4f/fa/35/4ffa3541-1a8d-fe6a-d199-bede8cd89713/icon256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511" y="5261004"/>
            <a:ext cx="1080695" cy="108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reccia in giù 17"/>
          <p:cNvSpPr/>
          <p:nvPr/>
        </p:nvSpPr>
        <p:spPr>
          <a:xfrm rot="16200000">
            <a:off x="5247118" y="5839594"/>
            <a:ext cx="416116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9" name="Picture 2" descr="http://findicons.com/files/icons/977/rrze/720/repo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041" y="1363837"/>
            <a:ext cx="1083450" cy="108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48"/>
          <p:cNvSpPr txBox="1"/>
          <p:nvPr/>
        </p:nvSpPr>
        <p:spPr>
          <a:xfrm>
            <a:off x="3911117" y="6273759"/>
            <a:ext cx="1327485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tabLst>
                <a:tab pos="87313" algn="l"/>
              </a:tabLst>
            </a:pPr>
            <a:r>
              <a:rPr lang="en-US" b="1" dirty="0"/>
              <a:t>Simulation</a:t>
            </a:r>
            <a:endParaRPr lang="en-US" sz="2000" b="1" dirty="0"/>
          </a:p>
        </p:txBody>
      </p:sp>
      <p:sp>
        <p:nvSpPr>
          <p:cNvPr id="21" name="Freccia curva 20"/>
          <p:cNvSpPr/>
          <p:nvPr/>
        </p:nvSpPr>
        <p:spPr>
          <a:xfrm rot="5400000">
            <a:off x="3883623" y="4455735"/>
            <a:ext cx="648000" cy="648000"/>
          </a:xfrm>
          <a:prstGeom prst="bentArrow">
            <a:avLst>
              <a:gd name="adj1" fmla="val 25973"/>
              <a:gd name="adj2" fmla="val 33505"/>
              <a:gd name="adj3" fmla="val 36177"/>
              <a:gd name="adj4" fmla="val 4375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2" name="Freccia in giù 21"/>
          <p:cNvSpPr/>
          <p:nvPr/>
        </p:nvSpPr>
        <p:spPr>
          <a:xfrm rot="16200000" flipV="1">
            <a:off x="3496251" y="5839594"/>
            <a:ext cx="416116" cy="28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Picture 37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69" y="1437510"/>
            <a:ext cx="9361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4246" y="5539260"/>
            <a:ext cx="1192341" cy="1192387"/>
          </a:xfrm>
          <a:prstGeom prst="rect">
            <a:avLst/>
          </a:prstGeom>
        </p:spPr>
      </p:pic>
      <p:sp>
        <p:nvSpPr>
          <p:cNvPr id="25" name="TextBox 48"/>
          <p:cNvSpPr txBox="1"/>
          <p:nvPr/>
        </p:nvSpPr>
        <p:spPr>
          <a:xfrm>
            <a:off x="5780571" y="1280707"/>
            <a:ext cx="77381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  <a:tabLst>
                <a:tab pos="87313" algn="l"/>
              </a:tabLst>
            </a:pPr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2030</a:t>
            </a:r>
            <a:endParaRPr lang="en-US" sz="2000" b="1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" t="1049" r="82541" b="70160"/>
          <a:stretch/>
        </p:blipFill>
        <p:spPr bwMode="auto">
          <a:xfrm>
            <a:off x="5514425" y="2996966"/>
            <a:ext cx="587229" cy="5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0" t="35250" r="77844" b="35959"/>
          <a:stretch/>
        </p:blipFill>
        <p:spPr bwMode="auto">
          <a:xfrm>
            <a:off x="5533309" y="4166206"/>
            <a:ext cx="587229" cy="543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6" t="35660" r="29910" b="37049"/>
          <a:stretch/>
        </p:blipFill>
        <p:spPr bwMode="auto">
          <a:xfrm>
            <a:off x="5384886" y="2424056"/>
            <a:ext cx="872189" cy="55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9" t="69819" r="28227" b="2890"/>
          <a:stretch/>
        </p:blipFill>
        <p:spPr bwMode="auto">
          <a:xfrm>
            <a:off x="5455176" y="3611415"/>
            <a:ext cx="801899" cy="51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48"/>
          <p:cNvSpPr txBox="1"/>
          <p:nvPr/>
        </p:nvSpPr>
        <p:spPr>
          <a:xfrm>
            <a:off x="6281256" y="2501602"/>
            <a:ext cx="2629919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b="1" dirty="0"/>
              <a:t>Analysis of TSO-DSO coordination schemes</a:t>
            </a:r>
          </a:p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b="1" dirty="0"/>
              <a:t>Definition of flexible devices profiles</a:t>
            </a:r>
          </a:p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b="1" dirty="0"/>
              <a:t>Country-specific aspects and regulation</a:t>
            </a:r>
          </a:p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b="1" dirty="0"/>
              <a:t>Network planning and operation</a:t>
            </a:r>
          </a:p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b="1" dirty="0"/>
              <a:t>ICT specification and planning</a:t>
            </a:r>
          </a:p>
        </p:txBody>
      </p:sp>
      <p:sp>
        <p:nvSpPr>
          <p:cNvPr id="31" name="Rettangolo con angoli arrotondati 2"/>
          <p:cNvSpPr/>
          <p:nvPr/>
        </p:nvSpPr>
        <p:spPr>
          <a:xfrm>
            <a:off x="978291" y="2557677"/>
            <a:ext cx="2136383" cy="6056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48"/>
          <p:cNvSpPr txBox="1"/>
          <p:nvPr/>
        </p:nvSpPr>
        <p:spPr>
          <a:xfrm>
            <a:off x="1607142" y="2625575"/>
            <a:ext cx="1251319" cy="477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Physical layer</a:t>
            </a:r>
          </a:p>
        </p:txBody>
      </p:sp>
      <p:sp>
        <p:nvSpPr>
          <p:cNvPr id="33" name="Rettangolo con angoli arrotondati 50"/>
          <p:cNvSpPr/>
          <p:nvPr/>
        </p:nvSpPr>
        <p:spPr>
          <a:xfrm>
            <a:off x="978291" y="3481249"/>
            <a:ext cx="2136383" cy="6056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TextBox 48"/>
          <p:cNvSpPr txBox="1"/>
          <p:nvPr/>
        </p:nvSpPr>
        <p:spPr>
          <a:xfrm>
            <a:off x="1539506" y="3551371"/>
            <a:ext cx="1573128" cy="490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Aggregation and bidding</a:t>
            </a:r>
          </a:p>
        </p:txBody>
      </p:sp>
      <p:sp>
        <p:nvSpPr>
          <p:cNvPr id="35" name="Rettangolo con angoli arrotondati 52"/>
          <p:cNvSpPr/>
          <p:nvPr/>
        </p:nvSpPr>
        <p:spPr>
          <a:xfrm>
            <a:off x="978291" y="4408467"/>
            <a:ext cx="2136383" cy="6056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48"/>
          <p:cNvSpPr txBox="1"/>
          <p:nvPr/>
        </p:nvSpPr>
        <p:spPr>
          <a:xfrm>
            <a:off x="1607141" y="4478955"/>
            <a:ext cx="1251319" cy="477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sz="16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Market layer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11" t="5729" r="31945" b="70776"/>
          <a:stretch/>
        </p:blipFill>
        <p:spPr bwMode="auto">
          <a:xfrm>
            <a:off x="1025059" y="3614589"/>
            <a:ext cx="515408" cy="44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Immagine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51" y="2665549"/>
            <a:ext cx="389906" cy="389906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9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04" y="4443733"/>
            <a:ext cx="513650" cy="513650"/>
          </a:xfrm>
          <a:prstGeom prst="rect">
            <a:avLst/>
          </a:prstGeom>
        </p:spPr>
      </p:pic>
      <p:sp>
        <p:nvSpPr>
          <p:cNvPr id="40" name="Freccia in giù 39"/>
          <p:cNvSpPr/>
          <p:nvPr/>
        </p:nvSpPr>
        <p:spPr>
          <a:xfrm rot="10800000" flipV="1">
            <a:off x="1907558" y="3213636"/>
            <a:ext cx="277848" cy="23850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1" name="Freccia in giù 40"/>
          <p:cNvSpPr/>
          <p:nvPr/>
        </p:nvSpPr>
        <p:spPr>
          <a:xfrm rot="10800000" flipV="1">
            <a:off x="1907558" y="4137119"/>
            <a:ext cx="277848" cy="23850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2" name="Freccia a inversione 41"/>
          <p:cNvSpPr/>
          <p:nvPr/>
        </p:nvSpPr>
        <p:spPr>
          <a:xfrm rot="16200000">
            <a:off x="227479" y="4052764"/>
            <a:ext cx="966179" cy="46287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3" name="Freccia a inversione 42"/>
          <p:cNvSpPr/>
          <p:nvPr/>
        </p:nvSpPr>
        <p:spPr>
          <a:xfrm rot="16200000">
            <a:off x="208935" y="2994845"/>
            <a:ext cx="1003267" cy="46287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44" name="Immagin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29" y="2369373"/>
            <a:ext cx="495405" cy="495405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75" y="3291574"/>
            <a:ext cx="495405" cy="495405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75" y="4214684"/>
            <a:ext cx="495405" cy="495405"/>
          </a:xfrm>
          <a:prstGeom prst="rect">
            <a:avLst/>
          </a:prstGeom>
        </p:spPr>
      </p:pic>
      <p:sp>
        <p:nvSpPr>
          <p:cNvPr id="47" name="Freccia curva 46"/>
          <p:cNvSpPr/>
          <p:nvPr/>
        </p:nvSpPr>
        <p:spPr>
          <a:xfrm rot="5400000" flipV="1">
            <a:off x="4610776" y="4455735"/>
            <a:ext cx="648000" cy="648000"/>
          </a:xfrm>
          <a:prstGeom prst="bentArrow">
            <a:avLst>
              <a:gd name="adj1" fmla="val 25973"/>
              <a:gd name="adj2" fmla="val 33505"/>
              <a:gd name="adj3" fmla="val 36177"/>
              <a:gd name="adj4" fmla="val 4375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48" name="Picture 6" descr="Image result for sqlite ic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451" y="2325387"/>
            <a:ext cx="1110748" cy="52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Image result for database icon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046" y="3130422"/>
            <a:ext cx="743624" cy="7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8"/>
          <p:cNvSpPr txBox="1"/>
          <p:nvPr/>
        </p:nvSpPr>
        <p:spPr>
          <a:xfrm>
            <a:off x="3927164" y="2824040"/>
            <a:ext cx="1251319" cy="2981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  <a:spcAft>
                <a:spcPts val="1500"/>
              </a:spcAft>
              <a:tabLst>
                <a:tab pos="87313" algn="l"/>
              </a:tabLs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database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4207623" y="3163758"/>
            <a:ext cx="199124" cy="23850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ttangolo 51"/>
          <p:cNvSpPr/>
          <p:nvPr/>
        </p:nvSpPr>
        <p:spPr>
          <a:xfrm>
            <a:off x="4207623" y="3420709"/>
            <a:ext cx="199124" cy="23850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ttangolo 52"/>
          <p:cNvSpPr/>
          <p:nvPr/>
        </p:nvSpPr>
        <p:spPr>
          <a:xfrm>
            <a:off x="4207623" y="3635650"/>
            <a:ext cx="199124" cy="23850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Connettore 4 53"/>
          <p:cNvCxnSpPr>
            <a:stCxn id="44" idx="3"/>
            <a:endCxn id="51" idx="1"/>
          </p:cNvCxnSpPr>
          <p:nvPr/>
        </p:nvCxnSpPr>
        <p:spPr>
          <a:xfrm>
            <a:off x="3319934" y="2617076"/>
            <a:ext cx="887689" cy="665933"/>
          </a:xfrm>
          <a:prstGeom prst="bentConnector3">
            <a:avLst>
              <a:gd name="adj1" fmla="val 38763"/>
            </a:avLst>
          </a:prstGeom>
          <a:ln>
            <a:headEnd type="stealt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ttore 4 54"/>
          <p:cNvCxnSpPr>
            <a:stCxn id="46" idx="3"/>
            <a:endCxn id="53" idx="1"/>
          </p:cNvCxnSpPr>
          <p:nvPr/>
        </p:nvCxnSpPr>
        <p:spPr>
          <a:xfrm flipV="1">
            <a:off x="3316380" y="3754901"/>
            <a:ext cx="891243" cy="707486"/>
          </a:xfrm>
          <a:prstGeom prst="bentConnector3">
            <a:avLst>
              <a:gd name="adj1" fmla="val 39740"/>
            </a:avLst>
          </a:prstGeom>
          <a:ln>
            <a:headEnd type="stealt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Connettore 2 55"/>
          <p:cNvCxnSpPr>
            <a:stCxn id="45" idx="3"/>
            <a:endCxn id="52" idx="1"/>
          </p:cNvCxnSpPr>
          <p:nvPr/>
        </p:nvCxnSpPr>
        <p:spPr>
          <a:xfrm>
            <a:off x="3316380" y="3539277"/>
            <a:ext cx="891243" cy="683"/>
          </a:xfrm>
          <a:prstGeom prst="straightConnector1">
            <a:avLst/>
          </a:prstGeom>
          <a:ln>
            <a:headEnd type="stealt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>
            <a:off x="4980170" y="3539276"/>
            <a:ext cx="3035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80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D:\EUW16 homework\Utility week barcelona november  2016\Integrated flexibility market mod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43" y="645993"/>
            <a:ext cx="2578657" cy="31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" y="141464"/>
            <a:ext cx="8229600" cy="493111"/>
          </a:xfrm>
        </p:spPr>
        <p:txBody>
          <a:bodyPr/>
          <a:lstStyle/>
          <a:p>
            <a:r>
              <a:rPr lang="nl-BE" sz="2400" b="1" dirty="0" smtClean="0"/>
              <a:t>TSO-DSO coordination schemes </a:t>
            </a:r>
            <a:endParaRPr lang="nl-BE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1" descr="D:\EUW16 homework\Utility week barcelona november  2016\Centralized AS market mode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1" y="685800"/>
            <a:ext cx="2590992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D:\EUW16 homework\Utility week barcelona november  2016\Local AS market mode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1" y="3752850"/>
            <a:ext cx="2593219" cy="306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D:\EUW16 homework\Utility week barcelona november  2016\Shared balancing responsibility mode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470" y="3752848"/>
            <a:ext cx="2570313" cy="306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D:\EUW16 homework\Utility week barcelona november  2016\TSO-DSO AS market mode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783" y="3752850"/>
            <a:ext cx="2587671" cy="31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992" y="852942"/>
            <a:ext cx="3390707" cy="27327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900" b="1" dirty="0" smtClean="0">
                <a:solidFill>
                  <a:schemeClr val="tx1"/>
                </a:solidFill>
              </a:rPr>
              <a:t>5 </a:t>
            </a:r>
            <a:r>
              <a:rPr lang="en-US" sz="1900" b="1" dirty="0">
                <a:solidFill>
                  <a:schemeClr val="tx1"/>
                </a:solidFill>
              </a:rPr>
              <a:t>possible coordination schemes TSOs &amp; DSOs for AS by distributed flexibility resources</a:t>
            </a:r>
          </a:p>
          <a:p>
            <a:r>
              <a:rPr lang="en-US" sz="1500" dirty="0" smtClean="0">
                <a:solidFill>
                  <a:schemeClr val="tx1"/>
                </a:solidFill>
              </a:rPr>
              <a:t>Centralized </a:t>
            </a:r>
            <a:r>
              <a:rPr lang="en-US" sz="1500" dirty="0">
                <a:solidFill>
                  <a:schemeClr val="tx1"/>
                </a:solidFill>
              </a:rPr>
              <a:t>AS market model</a:t>
            </a:r>
          </a:p>
          <a:p>
            <a:r>
              <a:rPr lang="en-US" sz="1500" dirty="0">
                <a:solidFill>
                  <a:schemeClr val="tx1"/>
                </a:solidFill>
              </a:rPr>
              <a:t>Local AS market model</a:t>
            </a:r>
          </a:p>
          <a:p>
            <a:r>
              <a:rPr lang="en-US" sz="1500" dirty="0">
                <a:solidFill>
                  <a:schemeClr val="tx1"/>
                </a:solidFill>
              </a:rPr>
              <a:t>Shared balancing responsibility model</a:t>
            </a:r>
          </a:p>
          <a:p>
            <a:r>
              <a:rPr lang="en-US" sz="1500" dirty="0">
                <a:solidFill>
                  <a:schemeClr val="tx1"/>
                </a:solidFill>
              </a:rPr>
              <a:t>Common TSO-DSO AS market model</a:t>
            </a:r>
          </a:p>
          <a:p>
            <a:r>
              <a:rPr lang="en-US" sz="1500" dirty="0">
                <a:solidFill>
                  <a:schemeClr val="tx1"/>
                </a:solidFill>
              </a:rPr>
              <a:t>Integrated flexibility market </a:t>
            </a:r>
            <a:r>
              <a:rPr lang="en-US" sz="1500" dirty="0" smtClean="0">
                <a:solidFill>
                  <a:schemeClr val="tx1"/>
                </a:solidFill>
              </a:rPr>
              <a:t>model</a:t>
            </a: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6" name="Picture 12" descr="D:\EUW16 homework\Utility week barcelona november  2016\Legen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37" y="3838573"/>
            <a:ext cx="1387576" cy="235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59229" y="1514817"/>
            <a:ext cx="8469084" cy="4600233"/>
            <a:chOff x="359229" y="1514817"/>
            <a:chExt cx="8469084" cy="46002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0026" y="2662580"/>
              <a:ext cx="2771817" cy="345247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359229" y="1514817"/>
              <a:ext cx="8469084" cy="999784"/>
              <a:chOff x="359229" y="1460387"/>
              <a:chExt cx="8469084" cy="99978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59230" y="1493046"/>
                <a:ext cx="41801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 smtClean="0"/>
                  <a:t>The market is a </a:t>
                </a:r>
                <a:r>
                  <a:rPr lang="en-US" b="1" dirty="0" smtClean="0"/>
                  <a:t>closed-gate auction</a:t>
                </a:r>
                <a:r>
                  <a:rPr lang="en-US" dirty="0" smtClean="0"/>
                  <a:t>. The clearing frequency is chosen close to real-time (e.g. </a:t>
                </a:r>
                <a:r>
                  <a:rPr lang="en-US" b="1" dirty="0" smtClean="0"/>
                  <a:t>5 minutes</a:t>
                </a:r>
                <a:r>
                  <a:rPr lang="en-US" dirty="0" smtClean="0"/>
                  <a:t>).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648199" y="1493046"/>
                <a:ext cx="418011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/>
                  <a:t>The market uses a </a:t>
                </a:r>
                <a:r>
                  <a:rPr lang="en-US" b="1" dirty="0"/>
                  <a:t>rolling optimization</a:t>
                </a:r>
                <a:r>
                  <a:rPr lang="en-US" dirty="0"/>
                  <a:t>. </a:t>
                </a:r>
                <a:r>
                  <a:rPr lang="en-US" dirty="0" smtClean="0"/>
                  <a:t>The </a:t>
                </a:r>
                <a:r>
                  <a:rPr lang="en-US" dirty="0"/>
                  <a:t>optimization window (or horizon) contains several time steps (e.g. </a:t>
                </a:r>
                <a:r>
                  <a:rPr lang="en-US" b="1" dirty="0"/>
                  <a:t>1 </a:t>
                </a:r>
                <a:r>
                  <a:rPr lang="en-US" b="1" dirty="0" smtClean="0"/>
                  <a:t>hour</a:t>
                </a:r>
                <a:r>
                  <a:rPr lang="en-US" dirty="0" smtClean="0"/>
                  <a:t>)</a:t>
                </a: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59229" y="1460387"/>
                <a:ext cx="4180113" cy="999784"/>
              </a:xfrm>
              <a:prstGeom prst="roundRect">
                <a:avLst>
                  <a:gd name="adj" fmla="val 3377"/>
                </a:avLst>
              </a:prstGeo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4648200" y="1460387"/>
                <a:ext cx="4180113" cy="999784"/>
              </a:xfrm>
              <a:prstGeom prst="roundRect">
                <a:avLst>
                  <a:gd name="adj" fmla="val 3377"/>
                </a:avLst>
              </a:prstGeom>
              <a:noFill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" name="Elbow Connector 9"/>
            <p:cNvCxnSpPr/>
            <p:nvPr/>
          </p:nvCxnSpPr>
          <p:spPr>
            <a:xfrm rot="10800000">
              <a:off x="2514601" y="3211290"/>
              <a:ext cx="1328059" cy="1177526"/>
            </a:xfrm>
            <a:prstGeom prst="bentConnector3">
              <a:avLst/>
            </a:prstGeom>
            <a:ln w="38100">
              <a:solidFill>
                <a:srgbClr val="8CBB13"/>
              </a:solidFill>
              <a:prstDash val="sysDot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Snip and Round Single Corner Rectangle 10"/>
            <p:cNvSpPr/>
            <p:nvPr/>
          </p:nvSpPr>
          <p:spPr>
            <a:xfrm>
              <a:off x="457200" y="3069773"/>
              <a:ext cx="2286000" cy="2090056"/>
            </a:xfrm>
            <a:prstGeom prst="snipRoundRect">
              <a:avLst>
                <a:gd name="adj1" fmla="val 16667"/>
                <a:gd name="adj2" fmla="val 18783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lang="en-US" sz="1600" dirty="0"/>
                <a:t>O</a:t>
              </a:r>
              <a:r>
                <a:rPr lang="en-US" sz="1600" dirty="0" smtClean="0"/>
                <a:t>utput of the first time step is a firm decision. It contains the actual activation of flexible assets and has to be followed by the aggregators/owners.</a:t>
              </a:r>
              <a:endParaRPr lang="en-US" sz="1600" dirty="0"/>
            </a:p>
          </p:txBody>
        </p:sp>
        <p:cxnSp>
          <p:nvCxnSpPr>
            <p:cNvPr id="12" name="Elbow Connector 11"/>
            <p:cNvCxnSpPr/>
            <p:nvPr/>
          </p:nvCxnSpPr>
          <p:spPr>
            <a:xfrm flipV="1">
              <a:off x="5323114" y="3211290"/>
              <a:ext cx="1262743" cy="1177525"/>
            </a:xfrm>
            <a:prstGeom prst="bentConnector3">
              <a:avLst/>
            </a:prstGeom>
            <a:ln w="38100">
              <a:solidFill>
                <a:srgbClr val="E58229"/>
              </a:solidFill>
              <a:prstDash val="sysDot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Snip and Round Single Corner Rectangle 12"/>
            <p:cNvSpPr/>
            <p:nvPr/>
          </p:nvSpPr>
          <p:spPr>
            <a:xfrm flipH="1">
              <a:off x="6389911" y="3069774"/>
              <a:ext cx="2198917" cy="2547256"/>
            </a:xfrm>
            <a:prstGeom prst="snipRoundRect">
              <a:avLst>
                <a:gd name="adj1" fmla="val 16667"/>
                <a:gd name="adj2" fmla="val 16826"/>
              </a:avLst>
            </a:prstGeom>
            <a:ln>
              <a:solidFill>
                <a:srgbClr val="E58229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lvl="0"/>
              <a:r>
                <a:rPr lang="en-US" sz="1600" dirty="0">
                  <a:solidFill>
                    <a:prstClr val="black"/>
                  </a:solidFill>
                </a:rPr>
                <a:t>Output of the </a:t>
              </a:r>
              <a:r>
                <a:rPr lang="en-US" sz="1600" dirty="0" smtClean="0">
                  <a:solidFill>
                    <a:prstClr val="black"/>
                  </a:solidFill>
                </a:rPr>
                <a:t>next time steps are advisory decisions. They will assist the aggregators and the TSO to anticipate the availability of flexibility in the upcoming time steps. 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11240" y="6389006"/>
            <a:ext cx="449035" cy="365125"/>
          </a:xfrm>
          <a:prstGeom prst="rect">
            <a:avLst/>
          </a:prstGeom>
        </p:spPr>
        <p:txBody>
          <a:bodyPr/>
          <a:lstStyle/>
          <a:p>
            <a:fld id="{1D89547A-2DC6-4993-A8A2-ED5E29B9F922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200025" y="141464"/>
            <a:ext cx="8229600" cy="493111"/>
          </a:xfrm>
        </p:spPr>
        <p:txBody>
          <a:bodyPr/>
          <a:lstStyle/>
          <a:p>
            <a:r>
              <a:rPr lang="nl-BE" sz="2400" b="1" dirty="0" smtClean="0"/>
              <a:t>Ancillary services market set-up</a:t>
            </a:r>
            <a:endParaRPr lang="nl-BE" sz="2400" b="1" dirty="0"/>
          </a:p>
        </p:txBody>
      </p:sp>
    </p:spTree>
    <p:extLst>
      <p:ext uri="{BB962C8B-B14F-4D97-AF65-F5344CB8AC3E}">
        <p14:creationId xmlns:p14="http://schemas.microsoft.com/office/powerpoint/2010/main" val="150947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29" y="1587331"/>
            <a:ext cx="4073978" cy="3159578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4890405" y="1485821"/>
            <a:ext cx="391885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 smtClean="0">
                <a:solidFill>
                  <a:srgbClr val="FF0000"/>
                </a:solidFill>
              </a:rPr>
              <a:t>A</a:t>
            </a:r>
            <a:r>
              <a:rPr lang="en-US" sz="1400" dirty="0" smtClean="0"/>
              <a:t> – The aggregator </a:t>
            </a:r>
            <a:r>
              <a:rPr lang="en-US" sz="1400" dirty="0"/>
              <a:t>will be better off pricing his flexibility in wholesale intraday market and not wait for </a:t>
            </a:r>
            <a:r>
              <a:rPr lang="en-US" sz="1400" dirty="0" smtClean="0"/>
              <a:t>SmartNet Market . </a:t>
            </a:r>
            <a:r>
              <a:rPr lang="en-US" sz="1400" dirty="0"/>
              <a:t>He will buy back his production on intraday, and will be meant to not produce in real-time. However, he can always bid for </a:t>
            </a:r>
            <a:r>
              <a:rPr lang="en-US" sz="1400" dirty="0" smtClean="0"/>
              <a:t>up-regulation.</a:t>
            </a:r>
          </a:p>
          <a:p>
            <a:pPr lvl="0"/>
            <a:endParaRPr lang="it-IT" sz="1400" dirty="0"/>
          </a:p>
          <a:p>
            <a:pPr lvl="0"/>
            <a:r>
              <a:rPr lang="en-US" sz="1400" b="1" dirty="0" smtClean="0">
                <a:solidFill>
                  <a:srgbClr val="FF0000"/>
                </a:solidFill>
              </a:rPr>
              <a:t>B</a:t>
            </a:r>
            <a:r>
              <a:rPr lang="en-US" sz="1400" dirty="0" smtClean="0"/>
              <a:t> - </a:t>
            </a:r>
            <a:r>
              <a:rPr lang="en-US" sz="1400" b="1" dirty="0" smtClean="0"/>
              <a:t>The aggregator can </a:t>
            </a:r>
            <a:r>
              <a:rPr lang="en-US" sz="1400" b="1" dirty="0"/>
              <a:t>profit from </a:t>
            </a:r>
            <a:r>
              <a:rPr lang="en-US" sz="1400" b="1" dirty="0" smtClean="0"/>
              <a:t>lower </a:t>
            </a:r>
            <a:r>
              <a:rPr lang="en-US" sz="1400" b="1" dirty="0"/>
              <a:t>cost </a:t>
            </a:r>
            <a:r>
              <a:rPr lang="en-US" sz="1400" b="1" dirty="0" smtClean="0"/>
              <a:t>buying </a:t>
            </a:r>
            <a:r>
              <a:rPr lang="en-US" sz="1400" b="1" dirty="0"/>
              <a:t>back his production from SmartNet </a:t>
            </a:r>
            <a:r>
              <a:rPr lang="en-US" sz="1400" b="1" dirty="0" smtClean="0"/>
              <a:t>Market compared </a:t>
            </a:r>
            <a:r>
              <a:rPr lang="en-US" sz="1400" b="1" dirty="0"/>
              <a:t>to intraday</a:t>
            </a:r>
            <a:r>
              <a:rPr lang="en-US" sz="1400" b="1" dirty="0" smtClean="0"/>
              <a:t>. This is the most likely situation</a:t>
            </a:r>
          </a:p>
          <a:p>
            <a:pPr lvl="0"/>
            <a:endParaRPr lang="it-IT" sz="1400" dirty="0"/>
          </a:p>
          <a:p>
            <a:pPr lvl="0"/>
            <a:r>
              <a:rPr lang="en-US" sz="1400" b="1" dirty="0" smtClean="0">
                <a:solidFill>
                  <a:srgbClr val="FF0000"/>
                </a:solidFill>
              </a:rPr>
              <a:t>C</a:t>
            </a:r>
            <a:r>
              <a:rPr lang="en-US" sz="1400" dirty="0" smtClean="0"/>
              <a:t> - The Aggregator </a:t>
            </a:r>
            <a:r>
              <a:rPr lang="en-US" sz="1400" dirty="0"/>
              <a:t>can buy energy from SmartNet market at down regulation price but do </a:t>
            </a:r>
            <a:r>
              <a:rPr lang="en-US" sz="1400" dirty="0" smtClean="0"/>
              <a:t>nothing, </a:t>
            </a:r>
            <a:r>
              <a:rPr lang="en-US" sz="1400" dirty="0"/>
              <a:t>hence settling the excess energy at a higher balancing settlement price, for which he can make a risk-less arbitrage. </a:t>
            </a:r>
            <a:r>
              <a:rPr lang="en-US" sz="1400" dirty="0" smtClean="0"/>
              <a:t>Such kind of offers are likely to be out-of-merit order and, in any case, </a:t>
            </a:r>
            <a:r>
              <a:rPr lang="en-GB" sz="1400" dirty="0"/>
              <a:t>market mechanism and </a:t>
            </a:r>
            <a:r>
              <a:rPr lang="en-GB" sz="1400" dirty="0" smtClean="0"/>
              <a:t>grid </a:t>
            </a:r>
            <a:r>
              <a:rPr lang="en-GB" sz="1400" dirty="0"/>
              <a:t>codes should </a:t>
            </a:r>
            <a:r>
              <a:rPr lang="en-GB" sz="1400" dirty="0" smtClean="0"/>
              <a:t>rule them out.</a:t>
            </a:r>
            <a:endParaRPr lang="it-IT" sz="1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2249" y="339646"/>
            <a:ext cx="8229600" cy="493111"/>
          </a:xfrm>
        </p:spPr>
        <p:txBody>
          <a:bodyPr/>
          <a:lstStyle/>
          <a:p>
            <a:r>
              <a:rPr lang="nl-BE" sz="2400" b="1" dirty="0"/>
              <a:t>Arbitraging between markets</a:t>
            </a:r>
          </a:p>
        </p:txBody>
      </p:sp>
      <p:cxnSp>
        <p:nvCxnSpPr>
          <p:cNvPr id="21" name="Connettore 1 20"/>
          <p:cNvCxnSpPr/>
          <p:nvPr/>
        </p:nvCxnSpPr>
        <p:spPr>
          <a:xfrm flipH="1">
            <a:off x="2510518" y="2984487"/>
            <a:ext cx="257175" cy="27758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2494190" y="2968159"/>
            <a:ext cx="257175" cy="33473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 flipH="1">
            <a:off x="3234419" y="3904329"/>
            <a:ext cx="257175" cy="27758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>
            <a:off x="3218091" y="3888001"/>
            <a:ext cx="257175" cy="33473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Nuvola 29"/>
          <p:cNvSpPr/>
          <p:nvPr/>
        </p:nvSpPr>
        <p:spPr>
          <a:xfrm>
            <a:off x="2351312" y="5036650"/>
            <a:ext cx="2539093" cy="996043"/>
          </a:xfrm>
          <a:prstGeom prst="cloud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Markets tend to converge to balancing settlement prices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817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7871" y="245533"/>
            <a:ext cx="8229600" cy="524934"/>
          </a:xfrm>
        </p:spPr>
        <p:txBody>
          <a:bodyPr/>
          <a:lstStyle/>
          <a:p>
            <a:r>
              <a:rPr lang="en-GB" sz="2400" b="1" dirty="0"/>
              <a:t>ICT analysis process and results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721BB1-432A-5344-92A7-E5681479A72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4" y="1441552"/>
            <a:ext cx="8668258" cy="472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6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martNet Ti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martNet Main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mart Net End Slides">
  <a:themeElements>
    <a:clrScheme name="Custom 2">
      <a:dk1>
        <a:sysClr val="windowText" lastClr="000000"/>
      </a:dk1>
      <a:lt1>
        <a:sysClr val="window" lastClr="FFFFFF"/>
      </a:lt1>
      <a:dk2>
        <a:srgbClr val="3D72C4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SmartNet-template.potx</Template>
  <TotalTime>1489</TotalTime>
  <Words>731</Words>
  <Application>Microsoft Office PowerPoint</Application>
  <PresentationFormat>Presentazione su schermo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SmartNet Title</vt:lpstr>
      <vt:lpstr>SmartNet Main Content</vt:lpstr>
      <vt:lpstr>Smart Net End Slides</vt:lpstr>
      <vt:lpstr>SmartNet: A European research project to study TSO-DSO coordination for ancillary services provision from distribution networks</vt:lpstr>
      <vt:lpstr>Agenda</vt:lpstr>
      <vt:lpstr>The SmartNet project</vt:lpstr>
      <vt:lpstr>Overall project layout</vt:lpstr>
      <vt:lpstr>Comparison of the national cases in  a simulation environment and laboratory testing</vt:lpstr>
      <vt:lpstr>TSO-DSO coordination schemes </vt:lpstr>
      <vt:lpstr>Ancillary services market set-up</vt:lpstr>
      <vt:lpstr>Arbitraging between markets</vt:lpstr>
      <vt:lpstr>ICT analysis process and results</vt:lpstr>
      <vt:lpstr>The aggregation algorithms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Florence School of Regulation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Janto McMullin</dc:creator>
  <cp:lastModifiedBy>RSE SpA</cp:lastModifiedBy>
  <cp:revision>120</cp:revision>
  <cp:lastPrinted>2016-09-23T13:13:02Z</cp:lastPrinted>
  <dcterms:created xsi:type="dcterms:W3CDTF">2016-02-09T10:30:10Z</dcterms:created>
  <dcterms:modified xsi:type="dcterms:W3CDTF">2017-05-23T08:13:08Z</dcterms:modified>
</cp:coreProperties>
</file>